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80"/>
  </p:notesMasterIdLst>
  <p:handoutMasterIdLst>
    <p:handoutMasterId r:id="rId81"/>
  </p:handoutMasterIdLst>
  <p:sldIdLst>
    <p:sldId id="728" r:id="rId2"/>
    <p:sldId id="730" r:id="rId3"/>
    <p:sldId id="701" r:id="rId4"/>
    <p:sldId id="652" r:id="rId5"/>
    <p:sldId id="716" r:id="rId6"/>
    <p:sldId id="717" r:id="rId7"/>
    <p:sldId id="660" r:id="rId8"/>
    <p:sldId id="656" r:id="rId9"/>
    <p:sldId id="657" r:id="rId10"/>
    <p:sldId id="658" r:id="rId11"/>
    <p:sldId id="659" r:id="rId12"/>
    <p:sldId id="686" r:id="rId13"/>
    <p:sldId id="585" r:id="rId14"/>
    <p:sldId id="662" r:id="rId15"/>
    <p:sldId id="663" r:id="rId16"/>
    <p:sldId id="688" r:id="rId17"/>
    <p:sldId id="689" r:id="rId18"/>
    <p:sldId id="736" r:id="rId19"/>
    <p:sldId id="731" r:id="rId20"/>
    <p:sldId id="732" r:id="rId21"/>
    <p:sldId id="733" r:id="rId22"/>
    <p:sldId id="734" r:id="rId23"/>
    <p:sldId id="665" r:id="rId24"/>
    <p:sldId id="672" r:id="rId25"/>
    <p:sldId id="673" r:id="rId26"/>
    <p:sldId id="674" r:id="rId27"/>
    <p:sldId id="684" r:id="rId28"/>
    <p:sldId id="675" r:id="rId29"/>
    <p:sldId id="676" r:id="rId30"/>
    <p:sldId id="677" r:id="rId31"/>
    <p:sldId id="682" r:id="rId32"/>
    <p:sldId id="726" r:id="rId33"/>
    <p:sldId id="681" r:id="rId34"/>
    <p:sldId id="690" r:id="rId35"/>
    <p:sldId id="680" r:id="rId36"/>
    <p:sldId id="727" r:id="rId37"/>
    <p:sldId id="667" r:id="rId38"/>
    <p:sldId id="668" r:id="rId39"/>
    <p:sldId id="713" r:id="rId40"/>
    <p:sldId id="670" r:id="rId41"/>
    <p:sldId id="669" r:id="rId42"/>
    <p:sldId id="678" r:id="rId43"/>
    <p:sldId id="729" r:id="rId44"/>
    <p:sldId id="671" r:id="rId45"/>
    <p:sldId id="646" r:id="rId46"/>
    <p:sldId id="647" r:id="rId47"/>
    <p:sldId id="649" r:id="rId48"/>
    <p:sldId id="740" r:id="rId49"/>
    <p:sldId id="742" r:id="rId50"/>
    <p:sldId id="743" r:id="rId51"/>
    <p:sldId id="744" r:id="rId52"/>
    <p:sldId id="745" r:id="rId53"/>
    <p:sldId id="679" r:id="rId54"/>
    <p:sldId id="712" r:id="rId55"/>
    <p:sldId id="650" r:id="rId56"/>
    <p:sldId id="746" r:id="rId57"/>
    <p:sldId id="747" r:id="rId58"/>
    <p:sldId id="748" r:id="rId59"/>
    <p:sldId id="749" r:id="rId60"/>
    <p:sldId id="750" r:id="rId61"/>
    <p:sldId id="751" r:id="rId62"/>
    <p:sldId id="711" r:id="rId63"/>
    <p:sldId id="654" r:id="rId64"/>
    <p:sldId id="719" r:id="rId65"/>
    <p:sldId id="720" r:id="rId66"/>
    <p:sldId id="721" r:id="rId67"/>
    <p:sldId id="722" r:id="rId68"/>
    <p:sldId id="723" r:id="rId69"/>
    <p:sldId id="724" r:id="rId70"/>
    <p:sldId id="725" r:id="rId71"/>
    <p:sldId id="703" r:id="rId72"/>
    <p:sldId id="696" r:id="rId73"/>
    <p:sldId id="737" r:id="rId74"/>
    <p:sldId id="700" r:id="rId75"/>
    <p:sldId id="655" r:id="rId76"/>
    <p:sldId id="707" r:id="rId77"/>
    <p:sldId id="714" r:id="rId78"/>
    <p:sldId id="715" r:id="rId7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eema Haji"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bw"/>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46F97"/>
    <a:srgbClr val="FF6600"/>
    <a:srgbClr val="EC8B12"/>
    <a:srgbClr val="FF8000"/>
    <a:srgbClr val="2892B7"/>
    <a:srgbClr val="33BAE8"/>
    <a:srgbClr val="FAC421"/>
    <a:srgbClr val="DAAB1C"/>
    <a:srgbClr val="237A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47" autoAdjust="0"/>
    <p:restoredTop sz="93569" autoAdjust="0"/>
  </p:normalViewPr>
  <p:slideViewPr>
    <p:cSldViewPr snapToGrid="0">
      <p:cViewPr varScale="1">
        <p:scale>
          <a:sx n="104" d="100"/>
          <a:sy n="104" d="100"/>
        </p:scale>
        <p:origin x="200" y="304"/>
      </p:cViewPr>
      <p:guideLst>
        <p:guide orient="horz"/>
        <p:guide/>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notesMaster" Target="notesMasters/notesMaster1.xml"/><Relationship Id="rId81" Type="http://schemas.openxmlformats.org/officeDocument/2006/relationships/handoutMaster" Target="handoutMasters/handoutMaster1.xml"/><Relationship Id="rId82" Type="http://schemas.openxmlformats.org/officeDocument/2006/relationships/commentAuthors" Target="commentAuthors.xml"/><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B06864-0AAB-A84F-A8CD-62E82806E49B}" type="datetimeFigureOut">
              <a:rPr lang="en-US"/>
              <a:pPr/>
              <a:t>6/9/16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88D7DDA-2AA8-E242-8617-A07A4B8EE447}" type="slidenum">
              <a:rPr/>
              <a:pPr/>
              <a:t>‹#›</a:t>
            </a:fld>
            <a:endParaRPr lang="en-US"/>
          </a:p>
        </p:txBody>
      </p:sp>
    </p:spTree>
    <p:extLst>
      <p:ext uri="{BB962C8B-B14F-4D97-AF65-F5344CB8AC3E}">
        <p14:creationId xmlns:p14="http://schemas.microsoft.com/office/powerpoint/2010/main" val="33566789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AEE7AF-0BD5-2B4E-BE1C-1CF0AA2C82D7}" type="datetimeFigureOut">
              <a:rPr lang="en-US"/>
              <a:pPr/>
              <a:t>6/9/16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7E4AFD-04C6-6249-A58E-7FAEE9AC0F1B}" type="slidenum">
              <a:rPr/>
              <a:pPr/>
              <a:t>‹#›</a:t>
            </a:fld>
            <a:endParaRPr lang="en-US"/>
          </a:p>
        </p:txBody>
      </p:sp>
    </p:spTree>
    <p:extLst>
      <p:ext uri="{BB962C8B-B14F-4D97-AF65-F5344CB8AC3E}">
        <p14:creationId xmlns:p14="http://schemas.microsoft.com/office/powerpoint/2010/main" val="16750600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1" i="1" dirty="0" smtClean="0"/>
              <a:t>Challenger Commercial Teaching</a:t>
            </a:r>
            <a:r>
              <a:rPr lang="en-US" b="1" i="1" baseline="0" dirty="0" smtClean="0"/>
              <a:t> Steps are embedded in the talk track on this PPT deck.  This content will always be bold italics and is not something you read/communicate when you deliver this deck.  Instead, this is for your information only and is intended to make you provide awareness and context.</a:t>
            </a:r>
          </a:p>
          <a:p>
            <a:endParaRPr lang="en-US" b="1" i="1" baseline="0" dirty="0" smtClean="0"/>
          </a:p>
          <a:p>
            <a:r>
              <a:rPr lang="en-US" b="1" i="1" dirty="0" smtClean="0"/>
              <a:t>1. The Warmer = Establish relevance – ‘I understand what you’re going through’</a:t>
            </a:r>
          </a:p>
          <a:p>
            <a:r>
              <a:rPr lang="en-US" b="1" i="1" dirty="0" smtClean="0"/>
              <a:t>2. The Reframe = Suggest a new point of view</a:t>
            </a:r>
            <a:r>
              <a:rPr lang="en-US" b="1" i="1" baseline="0" dirty="0" smtClean="0"/>
              <a:t> </a:t>
            </a:r>
            <a:r>
              <a:rPr lang="en-US" b="1" i="1" dirty="0" smtClean="0"/>
              <a:t>– </a:t>
            </a:r>
            <a:r>
              <a:rPr lang="en-US" b="1" i="1" baseline="0" dirty="0" smtClean="0"/>
              <a:t>‘The problem behind your problem’</a:t>
            </a:r>
            <a:endParaRPr lang="en-US" b="1" i="1" dirty="0" smtClean="0"/>
          </a:p>
          <a:p>
            <a:r>
              <a:rPr lang="en-US" b="1" i="1" dirty="0" smtClean="0"/>
              <a:t>3. Rational Drowning = Support your point of view with data</a:t>
            </a:r>
            <a:r>
              <a:rPr lang="en-US" b="1" i="1" baseline="0" dirty="0" smtClean="0"/>
              <a:t> – ‘Not just shocking, also true’</a:t>
            </a:r>
            <a:endParaRPr lang="en-US" b="1" i="1" dirty="0" smtClean="0"/>
          </a:p>
          <a:p>
            <a:r>
              <a:rPr lang="en-US" b="1" i="1" dirty="0" smtClean="0"/>
              <a:t> 4. Emotional Impact = Reveal the implications</a:t>
            </a:r>
            <a:r>
              <a:rPr lang="en-US" b="1" i="1" baseline="0" dirty="0" smtClean="0"/>
              <a:t> – ‘Bring the problem to life’</a:t>
            </a:r>
            <a:endParaRPr lang="en-US" b="1" i="1" dirty="0" smtClean="0"/>
          </a:p>
          <a:p>
            <a:r>
              <a:rPr lang="en-US" b="1" i="1" dirty="0" smtClean="0"/>
              <a:t>5. The New Way = Pitch a solution – ‘this is how you solve your problem’</a:t>
            </a:r>
          </a:p>
          <a:p>
            <a:r>
              <a:rPr lang="en-US" b="1" i="1" dirty="0" smtClean="0"/>
              <a:t>6. Your</a:t>
            </a:r>
            <a:r>
              <a:rPr lang="en-US" b="1" i="1" baseline="0" dirty="0" smtClean="0"/>
              <a:t> Solution = DataStax – ‘We have the tools you need to solve your problem’</a:t>
            </a:r>
            <a:endParaRPr lang="en-US" b="1" i="1" dirty="0"/>
          </a:p>
        </p:txBody>
      </p:sp>
      <p:sp>
        <p:nvSpPr>
          <p:cNvPr id="4" name="Slide Number Placeholder 3"/>
          <p:cNvSpPr>
            <a:spLocks noGrp="1"/>
          </p:cNvSpPr>
          <p:nvPr>
            <p:ph type="sldNum" sz="quarter" idx="10"/>
          </p:nvPr>
        </p:nvSpPr>
        <p:spPr/>
        <p:txBody>
          <a:bodyPr/>
          <a:lstStyle/>
          <a:p>
            <a:fld id="{4C6A5CA1-953D-C849-BCD8-64DC6E9D087E}" type="slidenum">
              <a:rPr lang="en-US" smtClean="0"/>
              <a:t>3</a:t>
            </a:fld>
            <a:endParaRPr lang="en-US" dirty="0"/>
          </a:p>
        </p:txBody>
      </p:sp>
    </p:spTree>
    <p:extLst>
      <p:ext uri="{BB962C8B-B14F-4D97-AF65-F5344CB8AC3E}">
        <p14:creationId xmlns:p14="http://schemas.microsoft.com/office/powerpoint/2010/main" val="1028382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capabilities have allowed us to penetrate deeply into financial services for mission critical applications extraordinarily quickly. I just want to give you a brief overview of some logos and use cases before we dive in.</a:t>
            </a:r>
            <a:endParaRPr lang="en-US" dirty="0" smtClean="0"/>
          </a:p>
          <a:p>
            <a:endParaRPr lang="en-US" dirty="0" smtClean="0"/>
          </a:p>
          <a:p>
            <a:r>
              <a:rPr lang="en-US" dirty="0" smtClean="0"/>
              <a:t>Real Time</a:t>
            </a:r>
            <a:r>
              <a:rPr lang="en-US" baseline="0" dirty="0" smtClean="0"/>
              <a:t> Payments Engine:  Allied Payment</a:t>
            </a:r>
          </a:p>
          <a:p>
            <a:r>
              <a:rPr lang="en-US" baseline="0" dirty="0" smtClean="0"/>
              <a:t>Post Trade Risk Reporting/Capital </a:t>
            </a:r>
            <a:r>
              <a:rPr lang="en-US" baseline="0" dirty="0" err="1" smtClean="0"/>
              <a:t>Adeqquacy</a:t>
            </a:r>
            <a:r>
              <a:rPr lang="en-US" baseline="0" dirty="0" smtClean="0"/>
              <a:t>:  Credit Suisse, UBS, BNP Paribas</a:t>
            </a:r>
          </a:p>
          <a:p>
            <a:r>
              <a:rPr lang="en-US" baseline="0" dirty="0" smtClean="0"/>
              <a:t>Global Reference Data Replication:  UBS</a:t>
            </a:r>
          </a:p>
          <a:p>
            <a:r>
              <a:rPr lang="en-US" baseline="0" dirty="0" smtClean="0"/>
              <a:t>Market Data  Capture/Replay:  Blue Mountain, </a:t>
            </a:r>
            <a:r>
              <a:rPr lang="en-US" baseline="0" dirty="0" err="1" smtClean="0"/>
              <a:t>Sirca</a:t>
            </a:r>
            <a:endParaRPr lang="en-US" baseline="0" dirty="0" smtClean="0"/>
          </a:p>
          <a:p>
            <a:r>
              <a:rPr lang="en-US" baseline="0" dirty="0" smtClean="0"/>
              <a:t>Post Trade Surveillance:  UBS, Credit Suisse</a:t>
            </a:r>
          </a:p>
          <a:p>
            <a:r>
              <a:rPr lang="en-US" baseline="0" dirty="0" smtClean="0"/>
              <a:t>Real Time Fraud Analytics:   Can’t share names – </a:t>
            </a:r>
            <a:r>
              <a:rPr lang="en-US" baseline="0" dirty="0" err="1" smtClean="0"/>
              <a:t>BofA</a:t>
            </a:r>
            <a:r>
              <a:rPr lang="en-US" baseline="0" dirty="0" smtClean="0"/>
              <a:t> – Fraud Analytics as part of the transactional flow.  Not going to wait a minute for a period of time to determine fraud at the </a:t>
            </a:r>
            <a:r>
              <a:rPr lang="en-US" baseline="0" dirty="0" err="1" smtClean="0"/>
              <a:t>atm</a:t>
            </a:r>
            <a:r>
              <a:rPr lang="en-US" baseline="0" dirty="0" smtClean="0"/>
              <a:t> or time of a credit card transaction</a:t>
            </a:r>
          </a:p>
          <a:p>
            <a:r>
              <a:rPr lang="en-US" baseline="0" dirty="0" smtClean="0"/>
              <a:t>Forward Curve Analytics:  UBS</a:t>
            </a:r>
          </a:p>
          <a:p>
            <a:endParaRPr lang="en-US" baseline="0" dirty="0" smtClean="0"/>
          </a:p>
          <a:p>
            <a:r>
              <a:rPr lang="en-US" b="1" i="1" baseline="0" dirty="0" smtClean="0">
                <a:solidFill>
                  <a:srgbClr val="FF0000"/>
                </a:solidFill>
              </a:rPr>
              <a:t>Challenger Commercial Teaching Step = </a:t>
            </a:r>
          </a:p>
          <a:p>
            <a:pPr marL="0" marR="0" indent="0" algn="l" defTabSz="457178" rtl="0" eaLnBrk="1" fontAlgn="auto" latinLnBrk="0" hangingPunct="1">
              <a:lnSpc>
                <a:spcPct val="100000"/>
              </a:lnSpc>
              <a:spcBef>
                <a:spcPts val="0"/>
              </a:spcBef>
              <a:spcAft>
                <a:spcPts val="0"/>
              </a:spcAft>
              <a:buClrTx/>
              <a:buSzTx/>
              <a:buFontTx/>
              <a:buNone/>
              <a:tabLst/>
              <a:defRPr/>
            </a:pPr>
            <a:r>
              <a:rPr lang="en-US" sz="1200" b="1" i="1" kern="1200" dirty="0" smtClean="0">
                <a:solidFill>
                  <a:schemeClr val="tx1"/>
                </a:solidFill>
                <a:effectLst/>
                <a:latin typeface="+mn-lt"/>
                <a:ea typeface="+mn-ea"/>
                <a:cs typeface="+mn-cs"/>
              </a:rPr>
              <a:t>#4 Emotional Impact – is telling stories about other companies and/or introducing the high-level challenges we solve Multi-Channel, Fraud, etc.</a:t>
            </a:r>
          </a:p>
        </p:txBody>
      </p:sp>
      <p:sp>
        <p:nvSpPr>
          <p:cNvPr id="4" name="Slide Number Placeholder 3"/>
          <p:cNvSpPr>
            <a:spLocks noGrp="1"/>
          </p:cNvSpPr>
          <p:nvPr>
            <p:ph type="sldNum" sz="quarter" idx="10"/>
          </p:nvPr>
        </p:nvSpPr>
        <p:spPr/>
        <p:txBody>
          <a:bodyPr/>
          <a:lstStyle/>
          <a:p>
            <a:fld id="{BA7E4AFD-04C6-6249-A58E-7FAEE9AC0F1B}" type="slidenum">
              <a:rPr lang="en-US" smtClean="0"/>
              <a:pPr/>
              <a:t>17</a:t>
            </a:fld>
            <a:endParaRPr lang="en-US"/>
          </a:p>
        </p:txBody>
      </p:sp>
    </p:spTree>
    <p:extLst>
      <p:ext uri="{BB962C8B-B14F-4D97-AF65-F5344CB8AC3E}">
        <p14:creationId xmlns:p14="http://schemas.microsoft.com/office/powerpoint/2010/main" val="2739076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To help place the database in context you need to know what a basic application looks like</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You've got a web application that takes actions from a user, and those actions or requests go into a queue. You've then got workers that take these requests and either read or write data from the database, and optionally respond to the user.</a:t>
            </a:r>
          </a:p>
          <a:p>
            <a:pPr marL="0" marR="0" indent="0" algn="l" defTabSz="457178" rtl="0" eaLnBrk="1" fontAlgn="auto" latinLnBrk="0" hangingPunct="1">
              <a:lnSpc>
                <a:spcPct val="100000"/>
              </a:lnSpc>
              <a:spcBef>
                <a:spcPts val="0"/>
              </a:spcBef>
              <a:spcAft>
                <a:spcPts val="0"/>
              </a:spcAft>
              <a:buClrTx/>
              <a:buSzTx/>
              <a:buFontTx/>
              <a:buNone/>
              <a:tabLst/>
              <a:defRPr/>
            </a:pPr>
            <a:endParaRPr lang="en-US" b="1" i="1"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1" i="1" baseline="0" dirty="0" smtClean="0">
                <a:solidFill>
                  <a:srgbClr val="FF0000"/>
                </a:solidFill>
              </a:rPr>
              <a:t>Challenger Commercial Teaching Step = </a:t>
            </a:r>
          </a:p>
          <a:p>
            <a:r>
              <a:rPr lang="en-US" b="1" i="1" dirty="0" smtClean="0"/>
              <a:t>#2 The Reframe – give perspective on challenges connecting to a bigger problem and provide explanations and implications of the insight</a:t>
            </a:r>
          </a:p>
          <a:p>
            <a:r>
              <a:rPr lang="en-US" b="1" i="1" dirty="0" smtClean="0"/>
              <a:t>The architecture slides help provide context as to why a platform or holistic response is necessary to address the complexity problem</a:t>
            </a:r>
          </a:p>
          <a:p>
            <a:endParaRPr lang="en-US" b="1" i="1" dirty="0"/>
          </a:p>
        </p:txBody>
      </p:sp>
      <p:sp>
        <p:nvSpPr>
          <p:cNvPr id="4" name="Slide Number Placeholder 3"/>
          <p:cNvSpPr>
            <a:spLocks noGrp="1"/>
          </p:cNvSpPr>
          <p:nvPr>
            <p:ph type="sldNum" sz="quarter" idx="10"/>
          </p:nvPr>
        </p:nvSpPr>
        <p:spPr/>
        <p:txBody>
          <a:bodyPr/>
          <a:lstStyle/>
          <a:p>
            <a:fld id="{4C6A5CA1-953D-C849-BCD8-64DC6E9D087E}" type="slidenum">
              <a:rPr lang="en-US" smtClean="0"/>
              <a:t>19</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That works for a while, but you're going to want to add search capabilities so that you can handle complex queries and Google like full text search or recommendation that users have become accustom too.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People typically address this by adding another system like Solr or ElasticSearch and do synchronization between the main database and the search database.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1" i="1" baseline="0" dirty="0" smtClean="0">
                <a:solidFill>
                  <a:srgbClr val="FF0000"/>
                </a:solidFill>
              </a:rPr>
              <a:t>Challenger Commercial Teaching Step = </a:t>
            </a:r>
          </a:p>
          <a:p>
            <a:r>
              <a:rPr lang="en-US" b="1" i="1" dirty="0" smtClean="0"/>
              <a:t>#2 The Reframe – give perspective on challenges connecting to a bigger problem and provide explanations and implications of the insight</a:t>
            </a:r>
          </a:p>
          <a:p>
            <a:r>
              <a:rPr lang="en-US" b="1" i="1" dirty="0" smtClean="0"/>
              <a:t>The architecture slides help provide context as to why a platform or holistic response is necessary to address the complexity problem</a:t>
            </a:r>
          </a:p>
          <a:p>
            <a:endParaRPr lang="en-US" b="1" i="1" dirty="0" smtClean="0"/>
          </a:p>
          <a:p>
            <a:endParaRPr lang="en-US" b="1" i="1" dirty="0" smtClean="0"/>
          </a:p>
        </p:txBody>
      </p:sp>
      <p:sp>
        <p:nvSpPr>
          <p:cNvPr id="4" name="Slide Number Placeholder 3"/>
          <p:cNvSpPr>
            <a:spLocks noGrp="1"/>
          </p:cNvSpPr>
          <p:nvPr>
            <p:ph type="sldNum" sz="quarter" idx="10"/>
          </p:nvPr>
        </p:nvSpPr>
        <p:spPr/>
        <p:txBody>
          <a:bodyPr/>
          <a:lstStyle/>
          <a:p>
            <a:fld id="{4C6A5CA1-953D-C849-BCD8-64DC6E9D087E}" type="slidenum">
              <a:rPr lang="en-US" smtClean="0"/>
              <a:t>20</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But that only gets you so far, soon you'll need to start offering true recommendations in order to drive up customer engagement, or do cross selling to increase revenue.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In order to address that need people typically add a Hadoop cluster, and that adds a whole lot more complexity and cost.</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1" i="1" baseline="0" dirty="0" smtClean="0">
                <a:solidFill>
                  <a:srgbClr val="FF0000"/>
                </a:solidFill>
              </a:rPr>
              <a:t>Challenger Commercial Teaching Step = </a:t>
            </a:r>
          </a:p>
          <a:p>
            <a:r>
              <a:rPr lang="en-US" b="1" i="1" dirty="0" smtClean="0"/>
              <a:t>#2 The Reframe – give perspective on challenges connecting to a bigger problem and provide explanations and implications of the insight</a:t>
            </a:r>
          </a:p>
          <a:p>
            <a:r>
              <a:rPr lang="en-US" b="1" i="1" dirty="0" smtClean="0"/>
              <a:t>The architecture slides help provide context as to why a platform or holistic response is necessary to address the complexity problem</a:t>
            </a:r>
          </a:p>
          <a:p>
            <a:endParaRPr lang="en-US" b="1" i="1" dirty="0" smtClean="0"/>
          </a:p>
          <a:p>
            <a:endParaRPr lang="en-US" b="1" i="1" dirty="0" smtClean="0"/>
          </a:p>
          <a:p>
            <a:endParaRPr lang="en-US" b="1" i="1" dirty="0" smtClean="0"/>
          </a:p>
        </p:txBody>
      </p:sp>
      <p:sp>
        <p:nvSpPr>
          <p:cNvPr id="4" name="Slide Number Placeholder 3"/>
          <p:cNvSpPr>
            <a:spLocks noGrp="1"/>
          </p:cNvSpPr>
          <p:nvPr>
            <p:ph type="sldNum" sz="quarter" idx="10"/>
          </p:nvPr>
        </p:nvSpPr>
        <p:spPr/>
        <p:txBody>
          <a:bodyPr/>
          <a:lstStyle/>
          <a:p>
            <a:fld id="{4C6A5CA1-953D-C849-BCD8-64DC6E9D087E}" type="slidenum">
              <a:rPr lang="en-US" smtClean="0"/>
              <a:t>21</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And soon you realize that batch recommendations run every couple of days or months aren't very good because they're not contextual. They don't reflect what the user is actually doing.</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To provide good personalized experience or recommendations you need to do streaming or real-time recommendations. To handle this people typically add yet another system such as Spark Streaming, or Storm.</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Soon you've got at least 8 separate systems supporting one "basic" application.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1" i="1" baseline="0" dirty="0" smtClean="0">
                <a:solidFill>
                  <a:srgbClr val="FF0000"/>
                </a:solidFill>
              </a:rPr>
              <a:t>Challenger Commercial Teaching Step = </a:t>
            </a:r>
          </a:p>
          <a:p>
            <a:r>
              <a:rPr lang="en-US" b="1" i="1" dirty="0" smtClean="0"/>
              <a:t>#2 The Reframe – give perspective on challenges connecting to a bigger problem and provide explanations and implications of the insight</a:t>
            </a:r>
          </a:p>
          <a:p>
            <a:r>
              <a:rPr lang="en-US" b="1" i="1" dirty="0" smtClean="0"/>
              <a:t>The architecture slides help provide context as to why a platform or holistic response is necessary to address the complexity problem</a:t>
            </a:r>
          </a:p>
          <a:p>
            <a:endParaRPr lang="en-US" b="1" i="1" dirty="0" smtClean="0"/>
          </a:p>
          <a:p>
            <a:endParaRPr lang="en-US" b="1" i="1" dirty="0" smtClean="0"/>
          </a:p>
          <a:p>
            <a:endParaRPr lang="en-US" b="1" i="1" dirty="0" smtClean="0"/>
          </a:p>
          <a:p>
            <a:endParaRPr lang="en-US" b="1" i="1" dirty="0" smtClean="0"/>
          </a:p>
        </p:txBody>
      </p:sp>
      <p:sp>
        <p:nvSpPr>
          <p:cNvPr id="4" name="Slide Number Placeholder 3"/>
          <p:cNvSpPr>
            <a:spLocks noGrp="1"/>
          </p:cNvSpPr>
          <p:nvPr>
            <p:ph type="sldNum" sz="quarter" idx="10"/>
          </p:nvPr>
        </p:nvSpPr>
        <p:spPr/>
        <p:txBody>
          <a:bodyPr/>
          <a:lstStyle/>
          <a:p>
            <a:fld id="{4C6A5CA1-953D-C849-BCD8-64DC6E9D087E}" type="slidenum">
              <a:rPr lang="en-US" smtClean="0"/>
              <a:t>22</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25</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26</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27</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28</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29</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baseline="0" dirty="0" smtClean="0"/>
              <a:t>That’s</a:t>
            </a:r>
            <a:r>
              <a:rPr lang="zh-CN" altLang="en-US" baseline="0" dirty="0" smtClean="0"/>
              <a:t> </a:t>
            </a:r>
            <a:r>
              <a:rPr lang="en-US" altLang="zh-CN" baseline="0" dirty="0" smtClean="0"/>
              <a:t>the</a:t>
            </a:r>
            <a:r>
              <a:rPr lang="zh-CN" altLang="en-US" baseline="0" dirty="0" smtClean="0"/>
              <a:t> </a:t>
            </a:r>
            <a:r>
              <a:rPr lang="en-US" altLang="zh-CN" baseline="0" dirty="0" smtClean="0"/>
              <a:t>kind</a:t>
            </a:r>
            <a:r>
              <a:rPr lang="zh-CN" altLang="en-US" baseline="0" dirty="0" smtClean="0"/>
              <a:t> </a:t>
            </a:r>
            <a:r>
              <a:rPr lang="en-US" altLang="zh-CN" baseline="0" dirty="0" smtClean="0"/>
              <a:t>of</a:t>
            </a:r>
            <a:r>
              <a:rPr lang="zh-CN" altLang="en-US" baseline="0" dirty="0" smtClean="0"/>
              <a:t> </a:t>
            </a:r>
            <a:r>
              <a:rPr lang="en-US" altLang="zh-CN" baseline="0" dirty="0" smtClean="0"/>
              <a:t>power</a:t>
            </a:r>
            <a:r>
              <a:rPr lang="zh-CN" altLang="en-US" baseline="0" dirty="0" smtClean="0"/>
              <a:t> </a:t>
            </a:r>
            <a:r>
              <a:rPr lang="en-US" altLang="zh-CN" baseline="0" dirty="0" smtClean="0"/>
              <a:t>you</a:t>
            </a:r>
            <a:r>
              <a:rPr lang="zh-CN" altLang="en-US" baseline="0" dirty="0" smtClean="0"/>
              <a:t> </a:t>
            </a:r>
            <a:r>
              <a:rPr lang="en-US" altLang="zh-CN" baseline="0" dirty="0" smtClean="0"/>
              <a:t>can</a:t>
            </a:r>
            <a:r>
              <a:rPr lang="zh-CN" altLang="en-US" baseline="0" dirty="0" smtClean="0"/>
              <a:t> </a:t>
            </a:r>
            <a:r>
              <a:rPr lang="en-US" altLang="zh-CN" baseline="0" dirty="0" smtClean="0"/>
              <a:t>bring</a:t>
            </a:r>
            <a:r>
              <a:rPr lang="zh-CN" altLang="en-US" baseline="0" dirty="0" smtClean="0"/>
              <a:t> </a:t>
            </a:r>
            <a:r>
              <a:rPr lang="en-US" altLang="zh-CN" baseline="0" dirty="0" smtClean="0"/>
              <a:t>into</a:t>
            </a:r>
            <a:r>
              <a:rPr lang="zh-CN" altLang="en-US" baseline="0" dirty="0" smtClean="0"/>
              <a:t> </a:t>
            </a:r>
            <a:r>
              <a:rPr lang="en-US" altLang="zh-CN" baseline="0" dirty="0" smtClean="0"/>
              <a:t>your</a:t>
            </a:r>
            <a:r>
              <a:rPr lang="zh-CN" altLang="en-US" baseline="0" dirty="0" smtClean="0"/>
              <a:t> </a:t>
            </a:r>
            <a:r>
              <a:rPr lang="en-US" altLang="zh-CN" baseline="0" dirty="0" smtClean="0"/>
              <a:t>organization.</a:t>
            </a:r>
            <a:r>
              <a:rPr lang="zh-CN" altLang="en-US" baseline="0" dirty="0" smtClean="0"/>
              <a:t> </a:t>
            </a: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altLang="zh-CN" baseline="0" dirty="0" smtClean="0"/>
              <a:t>And</a:t>
            </a:r>
            <a:r>
              <a:rPr lang="zh-CN" altLang="en-US" baseline="0" dirty="0" smtClean="0"/>
              <a:t> </a:t>
            </a:r>
            <a:r>
              <a:rPr lang="en-US" altLang="zh-CN" baseline="0" dirty="0" smtClean="0"/>
              <a:t>what</a:t>
            </a:r>
            <a:r>
              <a:rPr lang="zh-CN" altLang="en-US" baseline="0" dirty="0" smtClean="0"/>
              <a:t> </a:t>
            </a:r>
            <a:r>
              <a:rPr lang="en-US" altLang="zh-CN" baseline="0" dirty="0" smtClean="0"/>
              <a:t>that</a:t>
            </a:r>
            <a:r>
              <a:rPr lang="zh-CN" altLang="en-US" baseline="0" dirty="0" smtClean="0"/>
              <a:t> </a:t>
            </a:r>
            <a:r>
              <a:rPr lang="en-US" altLang="zh-CN" baseline="0" dirty="0" smtClean="0"/>
              <a:t>power</a:t>
            </a:r>
            <a:r>
              <a:rPr lang="zh-CN" altLang="en-US" baseline="0" dirty="0" smtClean="0"/>
              <a:t> </a:t>
            </a:r>
            <a:r>
              <a:rPr lang="en-US" altLang="zh-CN" baseline="0" dirty="0" smtClean="0"/>
              <a:t>looks</a:t>
            </a:r>
            <a:r>
              <a:rPr lang="zh-CN" altLang="en-US" baseline="0" dirty="0" smtClean="0"/>
              <a:t> </a:t>
            </a:r>
            <a:r>
              <a:rPr lang="en-US" altLang="zh-CN" baseline="0" dirty="0" smtClean="0"/>
              <a:t>like</a:t>
            </a:r>
            <a:r>
              <a:rPr lang="zh-CN" altLang="en-US" baseline="0" dirty="0" smtClean="0"/>
              <a:t> </a:t>
            </a:r>
            <a:r>
              <a:rPr lang="en-US" altLang="zh-CN" baseline="0" dirty="0" smtClean="0"/>
              <a:t>is</a:t>
            </a:r>
            <a:r>
              <a:rPr lang="zh-CN" altLang="en-US" baseline="0" dirty="0" smtClean="0"/>
              <a:t> </a:t>
            </a:r>
            <a:r>
              <a:rPr lang="en-US" altLang="zh-CN" baseline="0" dirty="0" smtClean="0"/>
              <a:t>a</a:t>
            </a:r>
            <a:r>
              <a:rPr lang="zh-CN" altLang="en-US" baseline="0" dirty="0" smtClean="0"/>
              <a:t> </a:t>
            </a:r>
            <a:r>
              <a:rPr lang="en-US" altLang="zh-CN" baseline="0" dirty="0" smtClean="0"/>
              <a:t>transactional</a:t>
            </a:r>
            <a:r>
              <a:rPr lang="zh-CN" altLang="en-US" baseline="0" dirty="0" smtClean="0"/>
              <a:t> </a:t>
            </a:r>
            <a:r>
              <a:rPr lang="en-US" altLang="zh-CN" baseline="0" dirty="0" smtClean="0"/>
              <a:t>backbone</a:t>
            </a:r>
            <a:r>
              <a:rPr lang="zh-CN" altLang="en-US" baseline="0" dirty="0" smtClean="0"/>
              <a:t> </a:t>
            </a:r>
            <a:r>
              <a:rPr lang="en-US" altLang="zh-CN" baseline="0" dirty="0" smtClean="0"/>
              <a:t>that</a:t>
            </a:r>
            <a:r>
              <a:rPr lang="zh-CN" altLang="en-US" baseline="0" dirty="0" smtClean="0"/>
              <a:t> </a:t>
            </a:r>
            <a:r>
              <a:rPr lang="en-US" altLang="zh-CN" baseline="0" dirty="0" smtClean="0"/>
              <a:t>gives</a:t>
            </a:r>
            <a:r>
              <a:rPr lang="zh-CN" altLang="en-US" baseline="0" dirty="0" smtClean="0"/>
              <a:t> </a:t>
            </a:r>
            <a:r>
              <a:rPr lang="en-US" altLang="zh-CN" baseline="0" dirty="0" smtClean="0"/>
              <a:t>you</a:t>
            </a:r>
            <a:r>
              <a:rPr lang="zh-CN" altLang="en-US" baseline="0" dirty="0" smtClean="0"/>
              <a:t> </a:t>
            </a:r>
            <a:r>
              <a:rPr lang="en-US" altLang="zh-CN" baseline="0" dirty="0" smtClean="0"/>
              <a:t>a</a:t>
            </a:r>
            <a:r>
              <a:rPr lang="zh-CN" altLang="en-US" baseline="0" dirty="0" smtClean="0"/>
              <a:t> </a:t>
            </a:r>
            <a:r>
              <a:rPr lang="en-US" altLang="zh-CN" baseline="0" dirty="0" smtClean="0"/>
              <a:t>truly</a:t>
            </a:r>
            <a:r>
              <a:rPr lang="zh-CN" altLang="en-US" baseline="0" dirty="0" smtClean="0"/>
              <a:t> </a:t>
            </a:r>
            <a:r>
              <a:rPr lang="en-US" altLang="zh-CN" baseline="0" dirty="0" smtClean="0"/>
              <a:t>distributed</a:t>
            </a:r>
            <a:r>
              <a:rPr lang="zh-CN" altLang="en-US" baseline="0" dirty="0" smtClean="0"/>
              <a:t> </a:t>
            </a:r>
            <a:r>
              <a:rPr lang="en-US" altLang="zh-CN" baseline="0" dirty="0" smtClean="0"/>
              <a:t>database.</a:t>
            </a:r>
            <a:r>
              <a:rPr lang="zh-CN" altLang="en-US" baseline="0" dirty="0" smtClean="0"/>
              <a:t> </a:t>
            </a:r>
            <a:r>
              <a:rPr lang="en-US" altLang="zh-CN" baseline="0" dirty="0" smtClean="0"/>
              <a:t>It</a:t>
            </a:r>
            <a:r>
              <a:rPr lang="zh-CN" altLang="en-US" baseline="0" dirty="0" smtClean="0"/>
              <a:t> </a:t>
            </a:r>
            <a:r>
              <a:rPr lang="en-US" altLang="zh-CN" baseline="0" dirty="0" smtClean="0"/>
              <a:t>creates</a:t>
            </a:r>
            <a:r>
              <a:rPr lang="zh-CN" altLang="en-US" baseline="0" dirty="0" smtClean="0"/>
              <a:t> </a:t>
            </a:r>
            <a:r>
              <a:rPr lang="en-US" altLang="zh-CN" baseline="0" dirty="0" smtClean="0"/>
              <a:t>industry</a:t>
            </a:r>
            <a:r>
              <a:rPr lang="zh-CN" altLang="en-US" baseline="0" dirty="0" smtClean="0"/>
              <a:t> </a:t>
            </a:r>
            <a:r>
              <a:rPr lang="en-US" altLang="zh-CN" baseline="0" dirty="0" smtClean="0"/>
              <a:t>leading</a:t>
            </a:r>
            <a:r>
              <a:rPr lang="zh-CN" altLang="en-US" baseline="0" dirty="0" smtClean="0"/>
              <a:t> </a:t>
            </a:r>
            <a:r>
              <a:rPr lang="en-US" altLang="zh-CN" baseline="0" dirty="0" smtClean="0"/>
              <a:t>performance</a:t>
            </a:r>
            <a:r>
              <a:rPr lang="zh-CN" altLang="en-US" baseline="0" dirty="0" smtClean="0"/>
              <a:t> </a:t>
            </a:r>
            <a:r>
              <a:rPr lang="en-US" altLang="zh-CN" baseline="0" dirty="0" smtClean="0"/>
              <a:t>with</a:t>
            </a:r>
            <a:r>
              <a:rPr lang="zh-CN" altLang="en-US" baseline="0" dirty="0" smtClean="0"/>
              <a:t> </a:t>
            </a:r>
            <a:r>
              <a:rPr lang="en-US" altLang="zh-CN" baseline="0" dirty="0" smtClean="0"/>
              <a:t>really</a:t>
            </a:r>
            <a:r>
              <a:rPr lang="zh-CN" altLang="en-US" baseline="0" dirty="0" smtClean="0"/>
              <a:t> </a:t>
            </a:r>
            <a:r>
              <a:rPr lang="en-US" altLang="zh-CN" baseline="0" dirty="0" smtClean="0"/>
              <a:t>predictable</a:t>
            </a:r>
            <a:r>
              <a:rPr lang="zh-CN" altLang="en-US" baseline="0" dirty="0" smtClean="0"/>
              <a:t> </a:t>
            </a:r>
            <a:r>
              <a:rPr lang="en-US" altLang="zh-CN" baseline="0" dirty="0" smtClean="0"/>
              <a:t>scalability,</a:t>
            </a:r>
            <a:r>
              <a:rPr lang="zh-CN" altLang="en-US" baseline="0" dirty="0" smtClean="0"/>
              <a:t> </a:t>
            </a:r>
            <a:r>
              <a:rPr lang="en-US" altLang="zh-CN" baseline="0" dirty="0" smtClean="0"/>
              <a:t>so</a:t>
            </a:r>
            <a:r>
              <a:rPr lang="zh-CN" altLang="en-US" baseline="0" dirty="0" smtClean="0"/>
              <a:t> </a:t>
            </a:r>
            <a:r>
              <a:rPr lang="en-US" altLang="zh-CN" baseline="0" dirty="0" smtClean="0"/>
              <a:t>that</a:t>
            </a:r>
            <a:r>
              <a:rPr lang="zh-CN" altLang="en-US" baseline="0" dirty="0" smtClean="0"/>
              <a:t> </a:t>
            </a:r>
            <a:r>
              <a:rPr lang="en-US" altLang="zh-CN" baseline="0" dirty="0" smtClean="0"/>
              <a:t>when</a:t>
            </a:r>
            <a:r>
              <a:rPr lang="zh-CN" altLang="en-US" baseline="0" dirty="0" smtClean="0"/>
              <a:t> </a:t>
            </a:r>
            <a:r>
              <a:rPr lang="en-US" altLang="zh-CN" baseline="0" dirty="0" smtClean="0"/>
              <a:t>your</a:t>
            </a:r>
            <a:r>
              <a:rPr lang="zh-CN" altLang="en-US" baseline="0" dirty="0" smtClean="0"/>
              <a:t> </a:t>
            </a:r>
            <a:r>
              <a:rPr lang="en-US" altLang="zh-CN" baseline="0" dirty="0" smtClean="0"/>
              <a:t>business</a:t>
            </a:r>
            <a:r>
              <a:rPr lang="zh-CN" altLang="en-US" baseline="0" dirty="0" smtClean="0"/>
              <a:t> </a:t>
            </a:r>
            <a:r>
              <a:rPr lang="en-US" altLang="zh-CN" baseline="0" dirty="0" smtClean="0"/>
              <a:t>needs</a:t>
            </a:r>
            <a:r>
              <a:rPr lang="zh-CN" altLang="en-US" baseline="0" dirty="0" smtClean="0"/>
              <a:t> </a:t>
            </a:r>
            <a:r>
              <a:rPr lang="en-US" altLang="zh-CN" baseline="0" dirty="0" smtClean="0"/>
              <a:t>a</a:t>
            </a:r>
            <a:r>
              <a:rPr lang="zh-CN" altLang="en-US" baseline="0" dirty="0" smtClean="0"/>
              <a:t> </a:t>
            </a:r>
            <a:r>
              <a:rPr lang="en-US" altLang="zh-CN" baseline="0" dirty="0" smtClean="0"/>
              <a:t>change,</a:t>
            </a:r>
            <a:r>
              <a:rPr lang="zh-CN" altLang="en-US" baseline="0" dirty="0" smtClean="0"/>
              <a:t> </a:t>
            </a:r>
            <a:r>
              <a:rPr lang="en-US" altLang="zh-CN" baseline="0" dirty="0" smtClean="0"/>
              <a:t>you</a:t>
            </a:r>
            <a:r>
              <a:rPr lang="zh-CN" altLang="en-US" baseline="0" dirty="0" smtClean="0"/>
              <a:t> </a:t>
            </a:r>
            <a:r>
              <a:rPr lang="en-US" altLang="zh-CN" baseline="0" dirty="0" smtClean="0"/>
              <a:t>are</a:t>
            </a:r>
            <a:r>
              <a:rPr lang="zh-CN" altLang="en-US" baseline="0" dirty="0" smtClean="0"/>
              <a:t> </a:t>
            </a:r>
            <a:r>
              <a:rPr lang="en-US" altLang="zh-CN" baseline="0" dirty="0" smtClean="0"/>
              <a:t>not</a:t>
            </a:r>
            <a:r>
              <a:rPr lang="zh-CN" altLang="en-US" baseline="0" dirty="0" smtClean="0"/>
              <a:t> </a:t>
            </a:r>
            <a:r>
              <a:rPr lang="en-US" altLang="zh-CN" baseline="0" dirty="0" smtClean="0"/>
              <a:t>stuck</a:t>
            </a:r>
            <a:r>
              <a:rPr lang="zh-CN" altLang="en-US" baseline="0" dirty="0" smtClean="0"/>
              <a:t> </a:t>
            </a:r>
            <a:r>
              <a:rPr lang="en-US" altLang="zh-CN" baseline="0" dirty="0" smtClean="0"/>
              <a:t>wondering</a:t>
            </a:r>
            <a:r>
              <a:rPr lang="zh-CN" altLang="en-US" baseline="0" dirty="0" smtClean="0"/>
              <a:t> </a:t>
            </a:r>
            <a:r>
              <a:rPr lang="en-US" altLang="zh-CN" baseline="0" dirty="0" smtClean="0"/>
              <a:t>what</a:t>
            </a:r>
            <a:r>
              <a:rPr lang="zh-CN" altLang="en-US" baseline="0" dirty="0" smtClean="0"/>
              <a:t> </a:t>
            </a:r>
            <a:r>
              <a:rPr lang="en-US" altLang="zh-CN" baseline="0" dirty="0" smtClean="0"/>
              <a:t>this</a:t>
            </a:r>
            <a:r>
              <a:rPr lang="zh-CN" altLang="en-US" baseline="0" dirty="0" smtClean="0"/>
              <a:t> </a:t>
            </a:r>
            <a:r>
              <a:rPr lang="en-US" altLang="zh-CN" baseline="0" dirty="0" smtClean="0"/>
              <a:t>is</a:t>
            </a:r>
            <a:r>
              <a:rPr lang="zh-CN" altLang="en-US" baseline="0" dirty="0" smtClean="0"/>
              <a:t> </a:t>
            </a:r>
            <a:r>
              <a:rPr lang="en-US" altLang="zh-CN" baseline="0" dirty="0" smtClean="0"/>
              <a:t>going</a:t>
            </a:r>
            <a:r>
              <a:rPr lang="zh-CN" altLang="en-US" baseline="0" dirty="0" smtClean="0"/>
              <a:t> </a:t>
            </a:r>
            <a:r>
              <a:rPr lang="en-US" altLang="zh-CN" baseline="0" dirty="0" smtClean="0"/>
              <a:t>to</a:t>
            </a:r>
            <a:r>
              <a:rPr lang="zh-CN" altLang="en-US" baseline="0" dirty="0" smtClean="0"/>
              <a:t> </a:t>
            </a:r>
            <a:r>
              <a:rPr lang="en-US" altLang="zh-CN" baseline="0" dirty="0" smtClean="0"/>
              <a:t>feel</a:t>
            </a:r>
            <a:r>
              <a:rPr lang="zh-CN" altLang="en-US" baseline="0" dirty="0" smtClean="0"/>
              <a:t> </a:t>
            </a:r>
            <a:r>
              <a:rPr lang="en-US" altLang="zh-CN" baseline="0" dirty="0" smtClean="0"/>
              <a:t>like,</a:t>
            </a:r>
            <a:r>
              <a:rPr lang="zh-CN" altLang="en-US" baseline="0" dirty="0" smtClean="0"/>
              <a:t> </a:t>
            </a:r>
            <a:r>
              <a:rPr lang="en-US" altLang="zh-CN" baseline="0" dirty="0" smtClean="0"/>
              <a:t>and</a:t>
            </a:r>
            <a:r>
              <a:rPr lang="zh-CN" altLang="en-US" baseline="0" dirty="0" smtClean="0"/>
              <a:t> </a:t>
            </a:r>
            <a:r>
              <a:rPr lang="en-US" altLang="zh-CN" baseline="0" dirty="0" smtClean="0"/>
              <a:t>you</a:t>
            </a:r>
            <a:r>
              <a:rPr lang="zh-CN" altLang="en-US" baseline="0" dirty="0" smtClean="0"/>
              <a:t> </a:t>
            </a:r>
            <a:r>
              <a:rPr lang="en-US" altLang="zh-CN" baseline="0" dirty="0" smtClean="0"/>
              <a:t>are</a:t>
            </a:r>
            <a:r>
              <a:rPr lang="zh-CN" altLang="en-US" baseline="0" dirty="0" smtClean="0"/>
              <a:t> </a:t>
            </a:r>
            <a:r>
              <a:rPr lang="en-US" altLang="zh-CN" baseline="0" dirty="0" smtClean="0"/>
              <a:t>not</a:t>
            </a:r>
            <a:r>
              <a:rPr lang="zh-CN" altLang="en-US" baseline="0" dirty="0" smtClean="0"/>
              <a:t> </a:t>
            </a:r>
            <a:r>
              <a:rPr lang="en-US" altLang="zh-CN" baseline="0" dirty="0" smtClean="0"/>
              <a:t>hammering</a:t>
            </a:r>
            <a:r>
              <a:rPr lang="zh-CN" altLang="en-US" baseline="0" dirty="0" smtClean="0"/>
              <a:t> </a:t>
            </a:r>
            <a:r>
              <a:rPr lang="en-US" altLang="zh-CN" baseline="0" dirty="0" smtClean="0"/>
              <a:t>your</a:t>
            </a:r>
            <a:r>
              <a:rPr lang="zh-CN" altLang="en-US" baseline="0" dirty="0" smtClean="0"/>
              <a:t> </a:t>
            </a:r>
            <a:r>
              <a:rPr lang="en-US" altLang="zh-CN" baseline="0" dirty="0" smtClean="0"/>
              <a:t>operations</a:t>
            </a:r>
            <a:r>
              <a:rPr lang="zh-CN" altLang="en-US" baseline="0" dirty="0" smtClean="0"/>
              <a:t> </a:t>
            </a:r>
            <a:r>
              <a:rPr lang="en-US" altLang="zh-CN" baseline="0" dirty="0" smtClean="0"/>
              <a:t>teams</a:t>
            </a:r>
            <a:r>
              <a:rPr lang="zh-CN" altLang="en-US" baseline="0" dirty="0" smtClean="0"/>
              <a:t> </a:t>
            </a:r>
            <a:r>
              <a:rPr lang="en-US" altLang="zh-CN" baseline="0" dirty="0" smtClean="0"/>
              <a:t>when</a:t>
            </a:r>
            <a:r>
              <a:rPr lang="zh-CN" altLang="en-US" baseline="0" dirty="0" smtClean="0"/>
              <a:t> </a:t>
            </a:r>
            <a:r>
              <a:rPr lang="en-US" altLang="zh-CN" baseline="0" dirty="0" smtClean="0"/>
              <a:t>you</a:t>
            </a:r>
            <a:r>
              <a:rPr lang="zh-CN" altLang="en-US" baseline="0" dirty="0" smtClean="0"/>
              <a:t> </a:t>
            </a:r>
            <a:r>
              <a:rPr lang="en-US" altLang="zh-CN" baseline="0" dirty="0" smtClean="0"/>
              <a:t>do</a:t>
            </a:r>
            <a:r>
              <a:rPr lang="zh-CN" altLang="en-US" baseline="0" dirty="0" smtClean="0"/>
              <a:t> </a:t>
            </a:r>
            <a:r>
              <a:rPr lang="en-US" altLang="zh-CN" baseline="0" dirty="0" smtClean="0"/>
              <a:t>it.</a:t>
            </a:r>
            <a:r>
              <a:rPr lang="zh-CN" altLang="en-US" baseline="0" dirty="0" smtClean="0"/>
              <a:t> </a:t>
            </a: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altLang="zh-CN" baseline="0" dirty="0" smtClean="0"/>
              <a:t>This</a:t>
            </a:r>
            <a:r>
              <a:rPr lang="zh-CN" altLang="en-US" baseline="0" dirty="0" smtClean="0"/>
              <a:t> </a:t>
            </a:r>
            <a:r>
              <a:rPr lang="en-US" altLang="zh-CN" baseline="0" dirty="0" smtClean="0"/>
              <a:t>ultimately</a:t>
            </a:r>
            <a:r>
              <a:rPr lang="zh-CN" altLang="en-US" baseline="0" dirty="0" smtClean="0"/>
              <a:t> </a:t>
            </a:r>
            <a:r>
              <a:rPr lang="en-US" altLang="zh-CN" baseline="0" dirty="0" smtClean="0"/>
              <a:t>gives</a:t>
            </a:r>
            <a:r>
              <a:rPr lang="zh-CN" altLang="en-US" baseline="0" dirty="0" smtClean="0"/>
              <a:t> </a:t>
            </a:r>
            <a:r>
              <a:rPr lang="en-US" altLang="zh-CN" baseline="0" dirty="0" smtClean="0"/>
              <a:t>you,</a:t>
            </a:r>
            <a:r>
              <a:rPr lang="zh-CN" altLang="en-US" baseline="0" dirty="0" smtClean="0"/>
              <a:t> </a:t>
            </a:r>
            <a:r>
              <a:rPr lang="en-US" altLang="zh-CN" baseline="0" dirty="0" smtClean="0"/>
              <a:t>the</a:t>
            </a:r>
            <a:r>
              <a:rPr lang="zh-CN" altLang="en-US" baseline="0" dirty="0" smtClean="0"/>
              <a:t> </a:t>
            </a:r>
            <a:r>
              <a:rPr lang="en-US" altLang="zh-CN" baseline="0" dirty="0" smtClean="0"/>
              <a:t>business,</a:t>
            </a:r>
            <a:r>
              <a:rPr lang="zh-CN" altLang="en-US" baseline="0" dirty="0" smtClean="0"/>
              <a:t> </a:t>
            </a:r>
            <a:r>
              <a:rPr lang="en-US" altLang="zh-CN" baseline="0" dirty="0" smtClean="0"/>
              <a:t>flexibility</a:t>
            </a:r>
            <a:r>
              <a:rPr lang="zh-CN" altLang="en-US" baseline="0" dirty="0" smtClean="0"/>
              <a:t> </a:t>
            </a:r>
            <a:r>
              <a:rPr lang="en-US" altLang="zh-CN" baseline="0" dirty="0" smtClean="0"/>
              <a:t>that</a:t>
            </a:r>
            <a:r>
              <a:rPr lang="zh-CN" altLang="en-US" baseline="0" dirty="0" smtClean="0"/>
              <a:t> </a:t>
            </a:r>
            <a:r>
              <a:rPr lang="en-US" altLang="zh-CN" baseline="0" dirty="0" smtClean="0"/>
              <a:t>you</a:t>
            </a:r>
            <a:r>
              <a:rPr lang="zh-CN" altLang="en-US" baseline="0" dirty="0" smtClean="0"/>
              <a:t> </a:t>
            </a:r>
            <a:r>
              <a:rPr lang="en-US" altLang="zh-CN" baseline="0" dirty="0" smtClean="0"/>
              <a:t>will</a:t>
            </a:r>
            <a:r>
              <a:rPr lang="zh-CN" altLang="en-US" baseline="0" dirty="0" smtClean="0"/>
              <a:t> </a:t>
            </a:r>
            <a:r>
              <a:rPr lang="en-US" altLang="zh-CN" baseline="0" dirty="0" smtClean="0"/>
              <a:t>need</a:t>
            </a:r>
            <a:r>
              <a:rPr lang="zh-CN" altLang="en-US" baseline="0" dirty="0" smtClean="0"/>
              <a:t> </a:t>
            </a:r>
            <a:r>
              <a:rPr lang="en-US" altLang="zh-CN" baseline="0" dirty="0" smtClean="0"/>
              <a:t>to</a:t>
            </a:r>
            <a:r>
              <a:rPr lang="zh-CN" altLang="en-US" baseline="0" dirty="0" smtClean="0"/>
              <a:t> </a:t>
            </a:r>
            <a:r>
              <a:rPr lang="en-US" altLang="zh-CN" baseline="0" dirty="0" smtClean="0"/>
              <a:t>compete</a:t>
            </a:r>
            <a:r>
              <a:rPr lang="zh-CN" altLang="en-US" baseline="0" dirty="0" smtClean="0"/>
              <a:t> </a:t>
            </a:r>
            <a:r>
              <a:rPr lang="en-US" altLang="zh-CN" baseline="0" dirty="0" smtClean="0"/>
              <a:t>in</a:t>
            </a:r>
            <a:r>
              <a:rPr lang="zh-CN" altLang="en-US" baseline="0" dirty="0" smtClean="0"/>
              <a:t> </a:t>
            </a:r>
            <a:r>
              <a:rPr lang="en-US" altLang="zh-CN" baseline="0" dirty="0" smtClean="0"/>
              <a:t>the</a:t>
            </a:r>
            <a:r>
              <a:rPr lang="zh-CN" altLang="en-US" baseline="0" dirty="0" smtClean="0"/>
              <a:t> </a:t>
            </a:r>
            <a:r>
              <a:rPr lang="en-US" altLang="zh-CN" baseline="0" dirty="0" smtClean="0"/>
              <a:t>new</a:t>
            </a:r>
            <a:r>
              <a:rPr lang="zh-CN" altLang="en-US" baseline="0" dirty="0" smtClean="0"/>
              <a:t> </a:t>
            </a:r>
            <a:r>
              <a:rPr lang="en-US" altLang="zh-CN" baseline="0" dirty="0" smtClean="0"/>
              <a:t>world.</a:t>
            </a:r>
            <a:r>
              <a:rPr lang="zh-CN" altLang="en-US" baseline="0" dirty="0" smtClean="0"/>
              <a:t> </a:t>
            </a:r>
            <a:endParaRPr lang="en-US" baseline="0" dirty="0" smtClean="0"/>
          </a:p>
        </p:txBody>
      </p:sp>
      <p:sp>
        <p:nvSpPr>
          <p:cNvPr id="4" name="Slide Number Placeholder 3"/>
          <p:cNvSpPr>
            <a:spLocks noGrp="1"/>
          </p:cNvSpPr>
          <p:nvPr>
            <p:ph type="sldNum" sz="quarter" idx="10"/>
          </p:nvPr>
        </p:nvSpPr>
        <p:spPr/>
        <p:txBody>
          <a:bodyPr/>
          <a:lstStyle/>
          <a:p>
            <a:fld id="{BA7E4AFD-04C6-6249-A58E-7FAEE9AC0F1B}" type="slidenum">
              <a:rPr lang="en-US" smtClean="0"/>
              <a:pPr/>
              <a:t>4</a:t>
            </a:fld>
            <a:endParaRPr lang="en-US"/>
          </a:p>
        </p:txBody>
      </p:sp>
    </p:spTree>
    <p:extLst>
      <p:ext uri="{BB962C8B-B14F-4D97-AF65-F5344CB8AC3E}">
        <p14:creationId xmlns:p14="http://schemas.microsoft.com/office/powerpoint/2010/main" val="1473457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is a reason why our database is drawn as a ring instead of the traditional one or two machines.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the core of DataStax enterprise we use Cassandra as our database. </a:t>
            </a:r>
            <a:r>
              <a:rPr lang="en-US" b="1" baseline="0" dirty="0" smtClean="0"/>
              <a:t>Cassandra is different because it scales, and won't fail.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Cassandra is a </a:t>
            </a:r>
            <a:r>
              <a:rPr lang="en-US" b="1" baseline="0" dirty="0" smtClean="0"/>
              <a:t>master-less, self healing mesh, with no single point of failure</a:t>
            </a:r>
            <a:r>
              <a:rPr lang="en-US" baseline="0" dirty="0" smtClean="0"/>
              <a:t>, and true linear scalability.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1" i="1" baseline="0" dirty="0" smtClean="0">
                <a:solidFill>
                  <a:srgbClr val="FF0000"/>
                </a:solidFill>
              </a:rPr>
              <a:t>Challenger Commercial Teaching Step =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i="1" kern="1200" dirty="0" smtClean="0">
                <a:solidFill>
                  <a:schemeClr val="tx1"/>
                </a:solidFill>
                <a:effectLst/>
                <a:latin typeface="+mn-lt"/>
                <a:ea typeface="+mn-ea"/>
                <a:cs typeface="+mn-cs"/>
              </a:rPr>
              <a:t>#5 New Way – a point-by-point review on what they need to achieve the business case … it is about behaving differently</a:t>
            </a:r>
            <a:endParaRPr lang="en-US" b="1" i="1" baseline="0" dirty="0" smtClean="0"/>
          </a:p>
        </p:txBody>
      </p:sp>
      <p:sp>
        <p:nvSpPr>
          <p:cNvPr id="4" name="Slide Number Placeholder 3"/>
          <p:cNvSpPr>
            <a:spLocks noGrp="1"/>
          </p:cNvSpPr>
          <p:nvPr>
            <p:ph type="sldNum" sz="quarter" idx="10"/>
          </p:nvPr>
        </p:nvSpPr>
        <p:spPr/>
        <p:txBody>
          <a:bodyPr/>
          <a:lstStyle/>
          <a:p>
            <a:fld id="{4C6A5CA1-953D-C849-BCD8-64DC6E9D087E}" type="slidenum">
              <a:rPr lang="en-US" smtClean="0"/>
              <a:t>34</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39</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r>
              <a:rPr lang="en-US" sz="1200" b="0" dirty="0" err="1" smtClean="0">
                <a:solidFill>
                  <a:srgbClr val="4B3C38"/>
                </a:solidFill>
                <a:latin typeface="Arial"/>
                <a:cs typeface="Arial"/>
              </a:rPr>
              <a:t>SSTa</a:t>
            </a:r>
            <a:r>
              <a:rPr lang="en-US" sz="1200" b="0" baseline="0" dirty="0" err="1" smtClean="0">
                <a:solidFill>
                  <a:srgbClr val="4B3C38"/>
                </a:solidFill>
                <a:latin typeface="Arial"/>
                <a:cs typeface="Arial"/>
              </a:rPr>
              <a:t>ble</a:t>
            </a:r>
            <a:r>
              <a:rPr lang="en-US" sz="1200" b="0" baseline="0" dirty="0" smtClean="0">
                <a:solidFill>
                  <a:srgbClr val="4B3C38"/>
                </a:solidFill>
                <a:latin typeface="Arial"/>
                <a:cs typeface="Arial"/>
              </a:rPr>
              <a:t> = sorted strings table</a:t>
            </a: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47</a:t>
            </a:fld>
            <a:endParaRPr lang="en-US"/>
          </a:p>
        </p:txBody>
      </p:sp>
    </p:spTree>
    <p:extLst>
      <p:ext uri="{BB962C8B-B14F-4D97-AF65-F5344CB8AC3E}">
        <p14:creationId xmlns:p14="http://schemas.microsoft.com/office/powerpoint/2010/main" val="2470324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281488" y="0"/>
            <a:ext cx="3276600" cy="53657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0101BA20-20B8-4ECB-A588-95B6F928BFA6}"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6/9/16</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278960" y="10157400"/>
            <a:ext cx="3280680" cy="53424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15F14FC5-6BD0-478B-B30F-E95DF61276A3}" type="slidenum">
              <a:rPr kumimoji="0" lang="pl-PL" sz="1400" b="0" i="0" u="none" strike="noStrike" kern="1200" cap="none" spc="0" normalizeH="0" baseline="0" noProof="0" smtClean="0">
                <a:ln>
                  <a:noFill/>
                </a:ln>
                <a:solidFill>
                  <a:schemeClr val="tx1"/>
                </a:solidFill>
                <a:effectLst/>
                <a:uLnTx/>
                <a:uFillTx/>
                <a:latin typeface="Times New Roman"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48</a:t>
            </a:fld>
            <a:endParaRPr kumimoji="0" lang="pl-PL" sz="1400" b="0" i="0" u="none" strike="noStrike" kern="1200" cap="none" spc="0" normalizeH="0" baseline="0" noProof="0">
              <a:ln>
                <a:noFill/>
              </a:ln>
              <a:solidFill>
                <a:schemeClr val="tx1"/>
              </a:solidFill>
              <a:effectLst/>
              <a:uLnTx/>
              <a:uFillTx/>
              <a:latin typeface="Times New Roman" pitchFamily="18"/>
              <a:ea typeface="DejaVu Sans" pitchFamily="2"/>
              <a:cs typeface="DejaVu Sans" pitchFamily="2"/>
            </a:endParaRPr>
          </a:p>
        </p:txBody>
      </p:sp>
      <p:sp>
        <p:nvSpPr>
          <p:cNvPr id="11" name="Slide Number Placeholder 6"/>
          <p:cNvSpPr txBox="1">
            <a:spLocks noGrp="1"/>
          </p:cNvSpPr>
          <p:nvPr/>
        </p:nvSpPr>
        <p:spPr>
          <a:xfrm>
            <a:off x="4278960" y="10157400"/>
            <a:ext cx="3280680" cy="53424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B36585B-8DE3-4297-AFEA-64264BF5BDDF}" type="slidenum">
              <a:rPr kumimoji="0" lang="en-US" sz="1400" b="0" i="0" u="none" strike="noStrike" kern="1200" cap="none" spc="0" normalizeH="0" baseline="0" noProof="0" smtClean="0">
                <a:ln>
                  <a:noFill/>
                </a:ln>
                <a:solidFill>
                  <a:schemeClr val="tx1"/>
                </a:solidFill>
                <a:effectLst/>
                <a:uLnTx/>
                <a:uFillTx/>
                <a:latin typeface="Times New Roman"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48</a:t>
            </a:fld>
            <a:endParaRPr kumimoji="0" lang="en-US" sz="1400" b="0" i="0" u="none" strike="noStrike" kern="1200" cap="none" spc="0" normalizeH="0" baseline="0" noProof="0">
              <a:ln>
                <a:noFill/>
              </a:ln>
              <a:solidFill>
                <a:schemeClr val="tx1"/>
              </a:solidFill>
              <a:effectLst/>
              <a:uLnTx/>
              <a:uFillTx/>
              <a:latin typeface="Times New Roman"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217488" y="812800"/>
            <a:ext cx="7123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56000" y="5078520"/>
            <a:ext cx="6047640" cy="4811040"/>
          </a:xfrm>
          <a:noFill/>
          <a:ln>
            <a:noFill/>
          </a:ln>
        </p:spPr>
        <p:txBody>
          <a:bodyPr lIns="0" tIns="0" rIns="0" bIns="0"/>
          <a:lstStyle/>
          <a:p>
            <a:endParaRPr lang="pl-PL"/>
          </a:p>
        </p:txBody>
      </p:sp>
    </p:spTree>
    <p:extLst>
      <p:ext uri="{BB962C8B-B14F-4D97-AF65-F5344CB8AC3E}">
        <p14:creationId xmlns:p14="http://schemas.microsoft.com/office/powerpoint/2010/main" val="679436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281488" y="0"/>
            <a:ext cx="3276600" cy="53657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0101BA20-20B8-4ECB-A588-95B6F928BFA6}"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6/9/16</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278960" y="10157400"/>
            <a:ext cx="3280680" cy="53424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F326529-D698-49C6-8E8E-4795AE9619AC}" type="slidenum">
              <a:rPr kumimoji="0" lang="pl-PL" sz="1400" b="0" i="0" u="none" strike="noStrike" kern="1200" cap="none" spc="0" normalizeH="0" baseline="0" noProof="0" smtClean="0">
                <a:ln>
                  <a:noFill/>
                </a:ln>
                <a:solidFill>
                  <a:schemeClr val="tx1"/>
                </a:solidFill>
                <a:effectLst/>
                <a:uLnTx/>
                <a:uFillTx/>
                <a:latin typeface="Times New Roman"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49</a:t>
            </a:fld>
            <a:endParaRPr kumimoji="0" lang="pl-PL" sz="1400" b="0" i="0" u="none" strike="noStrike" kern="1200" cap="none" spc="0" normalizeH="0" baseline="0" noProof="0">
              <a:ln>
                <a:noFill/>
              </a:ln>
              <a:solidFill>
                <a:schemeClr val="tx1"/>
              </a:solidFill>
              <a:effectLst/>
              <a:uLnTx/>
              <a:uFillTx/>
              <a:latin typeface="Times New Roman" pitchFamily="18"/>
              <a:ea typeface="DejaVu Sans" pitchFamily="2"/>
              <a:cs typeface="DejaVu Sans" pitchFamily="2"/>
            </a:endParaRPr>
          </a:p>
        </p:txBody>
      </p:sp>
      <p:sp>
        <p:nvSpPr>
          <p:cNvPr id="11" name="Slide Number Placeholder 6"/>
          <p:cNvSpPr txBox="1">
            <a:spLocks noGrp="1"/>
          </p:cNvSpPr>
          <p:nvPr/>
        </p:nvSpPr>
        <p:spPr>
          <a:xfrm>
            <a:off x="4278960" y="10157400"/>
            <a:ext cx="3280680" cy="53424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6EE11444-7E44-4504-A2BC-8E5E42CC5FB1}" type="slidenum">
              <a:rPr kumimoji="0" lang="en-US" sz="1400" b="0" i="0" u="none" strike="noStrike" kern="1200" cap="none" spc="0" normalizeH="0" baseline="0" noProof="0" smtClean="0">
                <a:ln>
                  <a:noFill/>
                </a:ln>
                <a:solidFill>
                  <a:schemeClr val="tx1"/>
                </a:solidFill>
                <a:effectLst/>
                <a:uLnTx/>
                <a:uFillTx/>
                <a:latin typeface="Times New Roman"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49</a:t>
            </a:fld>
            <a:endParaRPr kumimoji="0" lang="en-US" sz="1400" b="0" i="0" u="none" strike="noStrike" kern="1200" cap="none" spc="0" normalizeH="0" baseline="0" noProof="0">
              <a:ln>
                <a:noFill/>
              </a:ln>
              <a:solidFill>
                <a:schemeClr val="tx1"/>
              </a:solidFill>
              <a:effectLst/>
              <a:uLnTx/>
              <a:uFillTx/>
              <a:latin typeface="Times New Roman"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217488" y="812800"/>
            <a:ext cx="7123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56000" y="5078520"/>
            <a:ext cx="6047640" cy="4811040"/>
          </a:xfrm>
          <a:noFill/>
          <a:ln>
            <a:noFill/>
          </a:ln>
        </p:spPr>
        <p:txBody>
          <a:bodyPr lIns="0" tIns="0" rIns="0" bIns="0"/>
          <a:lstStyle/>
          <a:p>
            <a:endParaRPr lang="pl-PL"/>
          </a:p>
        </p:txBody>
      </p:sp>
    </p:spTree>
    <p:extLst>
      <p:ext uri="{BB962C8B-B14F-4D97-AF65-F5344CB8AC3E}">
        <p14:creationId xmlns:p14="http://schemas.microsoft.com/office/powerpoint/2010/main" val="16457720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281488" y="0"/>
            <a:ext cx="3276600" cy="53657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0101BA20-20B8-4ECB-A588-95B6F928BFA6}"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6/9/16</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278960" y="10157400"/>
            <a:ext cx="3280680" cy="53424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D446FA6-5D6C-4625-95BB-CDC49B84BF7F}" type="slidenum">
              <a:rPr kumimoji="0" lang="pl-PL" sz="1400" b="0" i="0" u="none" strike="noStrike" kern="1200" cap="none" spc="0" normalizeH="0" baseline="0" noProof="0" smtClean="0">
                <a:ln>
                  <a:noFill/>
                </a:ln>
                <a:solidFill>
                  <a:schemeClr val="tx1"/>
                </a:solidFill>
                <a:effectLst/>
                <a:uLnTx/>
                <a:uFillTx/>
                <a:latin typeface="Times New Roman"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50</a:t>
            </a:fld>
            <a:endParaRPr kumimoji="0" lang="pl-PL" sz="1400" b="0" i="0" u="none" strike="noStrike" kern="1200" cap="none" spc="0" normalizeH="0" baseline="0" noProof="0">
              <a:ln>
                <a:noFill/>
              </a:ln>
              <a:solidFill>
                <a:schemeClr val="tx1"/>
              </a:solidFill>
              <a:effectLst/>
              <a:uLnTx/>
              <a:uFillTx/>
              <a:latin typeface="Times New Roman" pitchFamily="18"/>
              <a:ea typeface="DejaVu Sans" pitchFamily="2"/>
              <a:cs typeface="DejaVu Sans" pitchFamily="2"/>
            </a:endParaRPr>
          </a:p>
        </p:txBody>
      </p:sp>
      <p:sp>
        <p:nvSpPr>
          <p:cNvPr id="11" name="Slide Number Placeholder 6"/>
          <p:cNvSpPr txBox="1">
            <a:spLocks noGrp="1"/>
          </p:cNvSpPr>
          <p:nvPr/>
        </p:nvSpPr>
        <p:spPr>
          <a:xfrm>
            <a:off x="4278960" y="10157400"/>
            <a:ext cx="3280680" cy="53424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D764F48A-4458-40AB-9E9C-2A752605DA1B}" type="slidenum">
              <a:rPr kumimoji="0" lang="en-US" sz="1400" b="0" i="0" u="none" strike="noStrike" kern="1200" cap="none" spc="0" normalizeH="0" baseline="0" noProof="0" smtClean="0">
                <a:ln>
                  <a:noFill/>
                </a:ln>
                <a:solidFill>
                  <a:schemeClr val="tx1"/>
                </a:solidFill>
                <a:effectLst/>
                <a:uLnTx/>
                <a:uFillTx/>
                <a:latin typeface="Times New Roman"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50</a:t>
            </a:fld>
            <a:endParaRPr kumimoji="0" lang="en-US" sz="1400" b="0" i="0" u="none" strike="noStrike" kern="1200" cap="none" spc="0" normalizeH="0" baseline="0" noProof="0">
              <a:ln>
                <a:noFill/>
              </a:ln>
              <a:solidFill>
                <a:schemeClr val="tx1"/>
              </a:solidFill>
              <a:effectLst/>
              <a:uLnTx/>
              <a:uFillTx/>
              <a:latin typeface="Times New Roman"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217488" y="812800"/>
            <a:ext cx="7123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56000" y="5078520"/>
            <a:ext cx="6047640" cy="4811040"/>
          </a:xfrm>
          <a:noFill/>
          <a:ln>
            <a:noFill/>
          </a:ln>
        </p:spPr>
        <p:txBody>
          <a:bodyPr lIns="0" tIns="0" rIns="0" bIns="0"/>
          <a:lstStyle/>
          <a:p>
            <a:endParaRPr lang="pl-PL"/>
          </a:p>
        </p:txBody>
      </p:sp>
    </p:spTree>
    <p:extLst>
      <p:ext uri="{BB962C8B-B14F-4D97-AF65-F5344CB8AC3E}">
        <p14:creationId xmlns:p14="http://schemas.microsoft.com/office/powerpoint/2010/main" val="522440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281488" y="0"/>
            <a:ext cx="3276600" cy="53657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0101BA20-20B8-4ECB-A588-95B6F928BFA6}"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6/9/16</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278960" y="10157400"/>
            <a:ext cx="3280680" cy="53424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F42A374-D48E-4899-A3E7-B8160CB45451}" type="slidenum">
              <a:rPr kumimoji="0" lang="pl-PL" sz="1400" b="0" i="0" u="none" strike="noStrike" kern="1200" cap="none" spc="0" normalizeH="0" baseline="0" noProof="0" smtClean="0">
                <a:ln>
                  <a:noFill/>
                </a:ln>
                <a:solidFill>
                  <a:schemeClr val="tx1"/>
                </a:solidFill>
                <a:effectLst/>
                <a:uLnTx/>
                <a:uFillTx/>
                <a:latin typeface="Times New Roman"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51</a:t>
            </a:fld>
            <a:endParaRPr kumimoji="0" lang="pl-PL" sz="1400" b="0" i="0" u="none" strike="noStrike" kern="1200" cap="none" spc="0" normalizeH="0" baseline="0" noProof="0">
              <a:ln>
                <a:noFill/>
              </a:ln>
              <a:solidFill>
                <a:schemeClr val="tx1"/>
              </a:solidFill>
              <a:effectLst/>
              <a:uLnTx/>
              <a:uFillTx/>
              <a:latin typeface="Times New Roman" pitchFamily="18"/>
              <a:ea typeface="DejaVu Sans" pitchFamily="2"/>
              <a:cs typeface="DejaVu Sans" pitchFamily="2"/>
            </a:endParaRPr>
          </a:p>
        </p:txBody>
      </p:sp>
      <p:sp>
        <p:nvSpPr>
          <p:cNvPr id="11" name="Slide Number Placeholder 6"/>
          <p:cNvSpPr txBox="1">
            <a:spLocks noGrp="1"/>
          </p:cNvSpPr>
          <p:nvPr/>
        </p:nvSpPr>
        <p:spPr>
          <a:xfrm>
            <a:off x="4278960" y="10157400"/>
            <a:ext cx="3280680" cy="53424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049507B-7F1B-40D1-AC68-806E0966B4D5}" type="slidenum">
              <a:rPr kumimoji="0" lang="en-US" sz="1400" b="0" i="0" u="none" strike="noStrike" kern="1200" cap="none" spc="0" normalizeH="0" baseline="0" noProof="0" smtClean="0">
                <a:ln>
                  <a:noFill/>
                </a:ln>
                <a:solidFill>
                  <a:schemeClr val="tx1"/>
                </a:solidFill>
                <a:effectLst/>
                <a:uLnTx/>
                <a:uFillTx/>
                <a:latin typeface="Times New Roman"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51</a:t>
            </a:fld>
            <a:endParaRPr kumimoji="0" lang="en-US" sz="1400" b="0" i="0" u="none" strike="noStrike" kern="1200" cap="none" spc="0" normalizeH="0" baseline="0" noProof="0">
              <a:ln>
                <a:noFill/>
              </a:ln>
              <a:solidFill>
                <a:schemeClr val="tx1"/>
              </a:solidFill>
              <a:effectLst/>
              <a:uLnTx/>
              <a:uFillTx/>
              <a:latin typeface="Times New Roman"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217488" y="812800"/>
            <a:ext cx="7123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56000" y="5078520"/>
            <a:ext cx="6047640" cy="4811040"/>
          </a:xfrm>
          <a:noFill/>
          <a:ln>
            <a:noFill/>
          </a:ln>
        </p:spPr>
        <p:txBody>
          <a:bodyPr lIns="0" tIns="0" rIns="0" bIns="0"/>
          <a:lstStyle/>
          <a:p>
            <a:endParaRPr lang="pl-PL"/>
          </a:p>
        </p:txBody>
      </p:sp>
    </p:spTree>
    <p:extLst>
      <p:ext uri="{BB962C8B-B14F-4D97-AF65-F5344CB8AC3E}">
        <p14:creationId xmlns:p14="http://schemas.microsoft.com/office/powerpoint/2010/main" val="5951334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281488" y="0"/>
            <a:ext cx="3276600" cy="53657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0101BA20-20B8-4ECB-A588-95B6F928BFA6}"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6/9/16</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278960" y="10157400"/>
            <a:ext cx="3280680" cy="53424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770BF4E-CAEA-42EF-BBE5-5FF36A3597A7}" type="slidenum">
              <a:rPr kumimoji="0" lang="pl-PL" sz="1400" b="0" i="0" u="none" strike="noStrike" kern="1200" cap="none" spc="0" normalizeH="0" baseline="0" noProof="0" smtClean="0">
                <a:ln>
                  <a:noFill/>
                </a:ln>
                <a:solidFill>
                  <a:schemeClr val="tx1"/>
                </a:solidFill>
                <a:effectLst/>
                <a:uLnTx/>
                <a:uFillTx/>
                <a:latin typeface="Times New Roman"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52</a:t>
            </a:fld>
            <a:endParaRPr kumimoji="0" lang="pl-PL" sz="1400" b="0" i="0" u="none" strike="noStrike" kern="1200" cap="none" spc="0" normalizeH="0" baseline="0" noProof="0">
              <a:ln>
                <a:noFill/>
              </a:ln>
              <a:solidFill>
                <a:schemeClr val="tx1"/>
              </a:solidFill>
              <a:effectLst/>
              <a:uLnTx/>
              <a:uFillTx/>
              <a:latin typeface="Times New Roman" pitchFamily="18"/>
              <a:ea typeface="DejaVu Sans" pitchFamily="2"/>
              <a:cs typeface="DejaVu Sans" pitchFamily="2"/>
            </a:endParaRPr>
          </a:p>
        </p:txBody>
      </p:sp>
      <p:sp>
        <p:nvSpPr>
          <p:cNvPr id="11" name="Slide Number Placeholder 6"/>
          <p:cNvSpPr txBox="1">
            <a:spLocks noGrp="1"/>
          </p:cNvSpPr>
          <p:nvPr/>
        </p:nvSpPr>
        <p:spPr>
          <a:xfrm>
            <a:off x="4278960" y="10157400"/>
            <a:ext cx="3280680" cy="53424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AEE00FF-1C27-4A31-8853-CD4A2AE92458}" type="slidenum">
              <a:rPr kumimoji="0" lang="en-US" sz="1400" b="0" i="0" u="none" strike="noStrike" kern="1200" cap="none" spc="0" normalizeH="0" baseline="0" noProof="0" smtClean="0">
                <a:ln>
                  <a:noFill/>
                </a:ln>
                <a:solidFill>
                  <a:schemeClr val="tx1"/>
                </a:solidFill>
                <a:effectLst/>
                <a:uLnTx/>
                <a:uFillTx/>
                <a:latin typeface="Times New Roman"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52</a:t>
            </a:fld>
            <a:endParaRPr kumimoji="0" lang="en-US" sz="1400" b="0" i="0" u="none" strike="noStrike" kern="1200" cap="none" spc="0" normalizeH="0" baseline="0" noProof="0">
              <a:ln>
                <a:noFill/>
              </a:ln>
              <a:solidFill>
                <a:schemeClr val="tx1"/>
              </a:solidFill>
              <a:effectLst/>
              <a:uLnTx/>
              <a:uFillTx/>
              <a:latin typeface="Times New Roman"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217488" y="812800"/>
            <a:ext cx="7123112" cy="4008438"/>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756000" y="5078520"/>
            <a:ext cx="6047640" cy="4811040"/>
          </a:xfrm>
          <a:noFill/>
          <a:ln>
            <a:noFill/>
          </a:ln>
        </p:spPr>
        <p:txBody>
          <a:bodyPr lIns="0" tIns="0" rIns="0" bIns="0"/>
          <a:lstStyle/>
          <a:p>
            <a:endParaRPr lang="pl-PL"/>
          </a:p>
        </p:txBody>
      </p:sp>
    </p:spTree>
    <p:extLst>
      <p:ext uri="{BB962C8B-B14F-4D97-AF65-F5344CB8AC3E}">
        <p14:creationId xmlns:p14="http://schemas.microsoft.com/office/powerpoint/2010/main" val="579739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err="1" smtClean="0">
                <a:solidFill>
                  <a:srgbClr val="FF0000"/>
                </a:solidFill>
              </a:rPr>
              <a:t>Constrast</a:t>
            </a:r>
            <a:r>
              <a:rPr lang="en-US" b="0" i="0" baseline="0" dirty="0" smtClean="0">
                <a:solidFill>
                  <a:srgbClr val="FF0000"/>
                </a:solidFill>
              </a:rPr>
              <a:t> that to our solution and you'll immediately see that we're simpler. We'll dig into this in detail, but I wanted to provide you with some context.</a:t>
            </a:r>
          </a:p>
          <a:p>
            <a:pPr marL="0" marR="0" indent="0" algn="l" defTabSz="457178" rtl="0" eaLnBrk="1" fontAlgn="auto" latinLnBrk="0" hangingPunct="1">
              <a:lnSpc>
                <a:spcPct val="100000"/>
              </a:lnSpc>
              <a:spcBef>
                <a:spcPts val="0"/>
              </a:spcBef>
              <a:spcAft>
                <a:spcPts val="0"/>
              </a:spcAft>
              <a:buClrTx/>
              <a:buSzTx/>
              <a:buFontTx/>
              <a:buNone/>
              <a:tabLst/>
              <a:defRPr/>
            </a:pPr>
            <a:endParaRPr lang="en-US" b="1" i="1"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1" i="1" baseline="0" dirty="0" smtClean="0">
                <a:solidFill>
                  <a:srgbClr val="FF0000"/>
                </a:solidFill>
              </a:rPr>
              <a:t>Challenger Commercial Teaching Step =</a:t>
            </a:r>
            <a:endParaRPr lang="en-US" b="1"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#6 Your Solution – our solution is unique and better than anyone else </a:t>
            </a:r>
            <a:endParaRPr lang="en-US" b="1" i="0" dirty="0"/>
          </a:p>
        </p:txBody>
      </p:sp>
      <p:sp>
        <p:nvSpPr>
          <p:cNvPr id="4" name="Slide Number Placeholder 3"/>
          <p:cNvSpPr>
            <a:spLocks noGrp="1"/>
          </p:cNvSpPr>
          <p:nvPr>
            <p:ph type="sldNum" sz="quarter" idx="10"/>
          </p:nvPr>
        </p:nvSpPr>
        <p:spPr/>
        <p:txBody>
          <a:bodyPr/>
          <a:lstStyle/>
          <a:p>
            <a:fld id="{4C6A5CA1-953D-C849-BCD8-64DC6E9D087E}" type="slidenum">
              <a:rPr lang="en-US" smtClean="0"/>
              <a:t>54</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r>
              <a:rPr lang="en-US" sz="1200" b="0" dirty="0" err="1" smtClean="0">
                <a:solidFill>
                  <a:srgbClr val="4B3C38"/>
                </a:solidFill>
                <a:latin typeface="Arial"/>
                <a:cs typeface="Arial"/>
              </a:rPr>
              <a:t>SSTa</a:t>
            </a:r>
            <a:r>
              <a:rPr lang="en-US" sz="1200" b="0" baseline="0" dirty="0" err="1" smtClean="0">
                <a:solidFill>
                  <a:srgbClr val="4B3C38"/>
                </a:solidFill>
                <a:latin typeface="Arial"/>
                <a:cs typeface="Arial"/>
              </a:rPr>
              <a:t>ble</a:t>
            </a:r>
            <a:r>
              <a:rPr lang="en-US" sz="1200" b="0" baseline="0" dirty="0" smtClean="0">
                <a:solidFill>
                  <a:srgbClr val="4B3C38"/>
                </a:solidFill>
                <a:latin typeface="Arial"/>
                <a:cs typeface="Arial"/>
              </a:rPr>
              <a:t> = sorted strings table</a:t>
            </a: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55</a:t>
            </a:fld>
            <a:endParaRPr lang="en-US"/>
          </a:p>
        </p:txBody>
      </p:sp>
    </p:spTree>
    <p:extLst>
      <p:ext uri="{BB962C8B-B14F-4D97-AF65-F5344CB8AC3E}">
        <p14:creationId xmlns:p14="http://schemas.microsoft.com/office/powerpoint/2010/main" val="748448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8</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5954"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fr-FR" altLang="fr-FR"/>
          </a:p>
        </p:txBody>
      </p:sp>
      <p:sp>
        <p:nvSpPr>
          <p:cNvPr id="125955"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0AC53839-6E48-8741-A9E2-99B0C6EF29E7}" type="slidenum">
              <a:rPr lang="en-US" altLang="fr-FR">
                <a:latin typeface="Calibri" charset="0"/>
              </a:rPr>
              <a:pPr/>
              <a:t>58</a:t>
            </a:fld>
            <a:endParaRPr lang="en-US" altLang="fr-FR">
              <a:latin typeface="Calibri" charset="0"/>
            </a:endParaRPr>
          </a:p>
        </p:txBody>
      </p:sp>
    </p:spTree>
    <p:extLst>
      <p:ext uri="{BB962C8B-B14F-4D97-AF65-F5344CB8AC3E}">
        <p14:creationId xmlns:p14="http://schemas.microsoft.com/office/powerpoint/2010/main" val="12350178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8002" name="Espace réservé des commentair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fr-FR" altLang="fr-FR"/>
          </a:p>
        </p:txBody>
      </p:sp>
      <p:sp>
        <p:nvSpPr>
          <p:cNvPr id="128003"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03109A72-BDF2-4A43-875D-68E120328017}" type="slidenum">
              <a:rPr lang="en-US" altLang="fr-FR">
                <a:latin typeface="Calibri" charset="0"/>
              </a:rPr>
              <a:pPr/>
              <a:t>59</a:t>
            </a:fld>
            <a:endParaRPr lang="en-US" altLang="fr-FR">
              <a:latin typeface="Calibri" charset="0"/>
            </a:endParaRPr>
          </a:p>
        </p:txBody>
      </p:sp>
    </p:spTree>
    <p:extLst>
      <p:ext uri="{BB962C8B-B14F-4D97-AF65-F5344CB8AC3E}">
        <p14:creationId xmlns:p14="http://schemas.microsoft.com/office/powerpoint/2010/main" val="14014586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10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fr-FR"/>
              <a:t>Master HA out of the box with DSE</a:t>
            </a:r>
          </a:p>
          <a:p>
            <a:endParaRPr lang="en-US" altLang="fr-FR"/>
          </a:p>
          <a:p>
            <a:pPr eaLnBrk="1" hangingPunct="1">
              <a:spcBef>
                <a:spcPct val="0"/>
              </a:spcBef>
            </a:pPr>
            <a:r>
              <a:rPr lang="en-US" altLang="fr-FR" sz="1800">
                <a:latin typeface="Roboto Light" charset="0"/>
                <a:ea typeface="Roboto Light" charset="0"/>
                <a:cs typeface="Roboto Light" charset="0"/>
                <a:sym typeface="Roboto Light" charset="0"/>
              </a:rPr>
              <a:t>A Spark Master controls the workflow, and a Spark Worker launches executors responsible for executing part of the job submitted to the Spark master. </a:t>
            </a:r>
            <a:endParaRPr lang="en-US" altLang="fr-FR"/>
          </a:p>
          <a:p>
            <a:endParaRPr lang="en-US" altLang="fr-FR"/>
          </a:p>
        </p:txBody>
      </p:sp>
    </p:spTree>
    <p:extLst>
      <p:ext uri="{BB962C8B-B14F-4D97-AF65-F5344CB8AC3E}">
        <p14:creationId xmlns:p14="http://schemas.microsoft.com/office/powerpoint/2010/main" val="11377266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err="1" smtClean="0">
                <a:solidFill>
                  <a:srgbClr val="FF0000"/>
                </a:solidFill>
              </a:rPr>
              <a:t>Constrast</a:t>
            </a:r>
            <a:r>
              <a:rPr lang="en-US" b="0" i="0" baseline="0" dirty="0" smtClean="0">
                <a:solidFill>
                  <a:srgbClr val="FF0000"/>
                </a:solidFill>
              </a:rPr>
              <a:t> that to our solution and you'll immediately see that we're simpler. We'll dig into this in detail, but I wanted to provide you with some context.</a:t>
            </a:r>
          </a:p>
          <a:p>
            <a:pPr marL="0" marR="0" indent="0" algn="l" defTabSz="457178" rtl="0" eaLnBrk="1" fontAlgn="auto" latinLnBrk="0" hangingPunct="1">
              <a:lnSpc>
                <a:spcPct val="100000"/>
              </a:lnSpc>
              <a:spcBef>
                <a:spcPts val="0"/>
              </a:spcBef>
              <a:spcAft>
                <a:spcPts val="0"/>
              </a:spcAft>
              <a:buClrTx/>
              <a:buSzTx/>
              <a:buFontTx/>
              <a:buNone/>
              <a:tabLst/>
              <a:defRPr/>
            </a:pPr>
            <a:endParaRPr lang="en-US" b="1" i="1"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1" i="1" baseline="0" dirty="0" smtClean="0">
                <a:solidFill>
                  <a:srgbClr val="FF0000"/>
                </a:solidFill>
              </a:rPr>
              <a:t>Challenger Commercial Teaching Step =</a:t>
            </a:r>
            <a:endParaRPr lang="en-US" b="1"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#6 Your Solution – our solution is unique and better than anyone else </a:t>
            </a:r>
            <a:endParaRPr lang="en-US" b="1" i="0" dirty="0"/>
          </a:p>
        </p:txBody>
      </p:sp>
      <p:sp>
        <p:nvSpPr>
          <p:cNvPr id="4" name="Slide Number Placeholder 3"/>
          <p:cNvSpPr>
            <a:spLocks noGrp="1"/>
          </p:cNvSpPr>
          <p:nvPr>
            <p:ph type="sldNum" sz="quarter" idx="10"/>
          </p:nvPr>
        </p:nvSpPr>
        <p:spPr/>
        <p:txBody>
          <a:bodyPr/>
          <a:lstStyle/>
          <a:p>
            <a:fld id="{4C6A5CA1-953D-C849-BCD8-64DC6E9D087E}" type="slidenum">
              <a:rPr lang="en-US" smtClean="0"/>
              <a:t>62</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And soon you realize that batch recommendations run every couple of days or months aren't very good because they're not contextual. They don't reflect what the user is actually doing.</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To provide good personalized experience or recommendations you need to do streaming or real-time recommendations. To handle this people typically add yet another system such as Spark Streaming, or Storm.</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Soon you've got at least 8 separate systems supporting one "basic" application.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1" i="1" baseline="0" dirty="0" smtClean="0">
                <a:solidFill>
                  <a:srgbClr val="FF0000"/>
                </a:solidFill>
              </a:rPr>
              <a:t>Challenger Commercial Teaching Step = </a:t>
            </a:r>
          </a:p>
          <a:p>
            <a:r>
              <a:rPr lang="en-US" b="1" i="1" dirty="0" smtClean="0"/>
              <a:t>#2 The Reframe – give perspective on challenges connecting to a bigger problem and provide explanations and implications of the insight</a:t>
            </a:r>
          </a:p>
          <a:p>
            <a:r>
              <a:rPr lang="en-US" b="1" i="1" dirty="0" smtClean="0"/>
              <a:t>The architecture slides help provide context as to why a platform or holistic response is necessary to address the complexity problem</a:t>
            </a:r>
          </a:p>
          <a:p>
            <a:endParaRPr lang="en-US" b="1" i="1" dirty="0" smtClean="0"/>
          </a:p>
          <a:p>
            <a:endParaRPr lang="en-US" b="1" i="1" dirty="0" smtClean="0"/>
          </a:p>
          <a:p>
            <a:endParaRPr lang="en-US" b="1" i="1" dirty="0" smtClean="0"/>
          </a:p>
          <a:p>
            <a:endParaRPr lang="en-US" b="1" i="1" dirty="0" smtClean="0"/>
          </a:p>
        </p:txBody>
      </p:sp>
      <p:sp>
        <p:nvSpPr>
          <p:cNvPr id="4" name="Slide Number Placeholder 3"/>
          <p:cNvSpPr>
            <a:spLocks noGrp="1"/>
          </p:cNvSpPr>
          <p:nvPr>
            <p:ph type="sldNum" sz="quarter" idx="10"/>
          </p:nvPr>
        </p:nvSpPr>
        <p:spPr/>
        <p:txBody>
          <a:bodyPr/>
          <a:lstStyle/>
          <a:p>
            <a:fld id="{4C6A5CA1-953D-C849-BCD8-64DC6E9D087E}" type="slidenum">
              <a:rPr lang="en-US" smtClean="0"/>
              <a:t>73</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74</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1" i="1" dirty="0" smtClean="0"/>
              <a:t>Challenger Commercial Teaching</a:t>
            </a:r>
            <a:r>
              <a:rPr lang="en-US" b="1" i="1" baseline="0" dirty="0" smtClean="0"/>
              <a:t> Steps are embedded in the talk track on this PPT deck.  This content will always be bold italics and is not something you read/communicate when you deliver this deck.  Instead, this is for your information only and is intended to make you provide awareness and context.</a:t>
            </a:r>
          </a:p>
          <a:p>
            <a:endParaRPr lang="en-US" b="1" i="1" baseline="0" dirty="0" smtClean="0"/>
          </a:p>
          <a:p>
            <a:r>
              <a:rPr lang="en-US" b="1" i="1" dirty="0" smtClean="0"/>
              <a:t>1. The Warmer = Establish relevance – ‘I understand what you’re going through’</a:t>
            </a:r>
          </a:p>
          <a:p>
            <a:r>
              <a:rPr lang="en-US" b="1" i="1" dirty="0" smtClean="0"/>
              <a:t>2. The Reframe = Suggest a new point of view</a:t>
            </a:r>
            <a:r>
              <a:rPr lang="en-US" b="1" i="1" baseline="0" dirty="0" smtClean="0"/>
              <a:t> </a:t>
            </a:r>
            <a:r>
              <a:rPr lang="en-US" b="1" i="1" dirty="0" smtClean="0"/>
              <a:t>– </a:t>
            </a:r>
            <a:r>
              <a:rPr lang="en-US" b="1" i="1" baseline="0" dirty="0" smtClean="0"/>
              <a:t>‘The problem behind your problem’</a:t>
            </a:r>
            <a:endParaRPr lang="en-US" b="1" i="1" dirty="0" smtClean="0"/>
          </a:p>
          <a:p>
            <a:r>
              <a:rPr lang="en-US" b="1" i="1" dirty="0" smtClean="0"/>
              <a:t>3. Rational Drowning = Support your point of view with data</a:t>
            </a:r>
            <a:r>
              <a:rPr lang="en-US" b="1" i="1" baseline="0" dirty="0" smtClean="0"/>
              <a:t> – ‘Not just shocking, also true’</a:t>
            </a:r>
            <a:endParaRPr lang="en-US" b="1" i="1" dirty="0" smtClean="0"/>
          </a:p>
          <a:p>
            <a:r>
              <a:rPr lang="en-US" b="1" i="1" dirty="0" smtClean="0"/>
              <a:t> 4. Emotional Impact = Reveal the implications</a:t>
            </a:r>
            <a:r>
              <a:rPr lang="en-US" b="1" i="1" baseline="0" dirty="0" smtClean="0"/>
              <a:t> – ‘Bring the problem to life’</a:t>
            </a:r>
            <a:endParaRPr lang="en-US" b="1" i="1" dirty="0" smtClean="0"/>
          </a:p>
          <a:p>
            <a:r>
              <a:rPr lang="en-US" b="1" i="1" dirty="0" smtClean="0"/>
              <a:t>5. The New Way = Pitch a solution – ‘this is how you solve your problem’</a:t>
            </a:r>
          </a:p>
          <a:p>
            <a:r>
              <a:rPr lang="en-US" b="1" i="1" dirty="0" smtClean="0"/>
              <a:t>6. Your</a:t>
            </a:r>
            <a:r>
              <a:rPr lang="en-US" b="1" i="1" baseline="0" dirty="0" smtClean="0"/>
              <a:t> Solution = DataStax – ‘We have the tools you need to solve your problem’</a:t>
            </a:r>
            <a:endParaRPr lang="en-US" b="1" i="1" dirty="0"/>
          </a:p>
        </p:txBody>
      </p:sp>
      <p:sp>
        <p:nvSpPr>
          <p:cNvPr id="4" name="Slide Number Placeholder 3"/>
          <p:cNvSpPr>
            <a:spLocks noGrp="1"/>
          </p:cNvSpPr>
          <p:nvPr>
            <p:ph type="sldNum" sz="quarter" idx="10"/>
          </p:nvPr>
        </p:nvSpPr>
        <p:spPr/>
        <p:txBody>
          <a:bodyPr/>
          <a:lstStyle/>
          <a:p>
            <a:fld id="{4C6A5CA1-953D-C849-BCD8-64DC6E9D087E}" type="slidenum">
              <a:rPr lang="en-US" smtClean="0"/>
              <a:t>77</a:t>
            </a:fld>
            <a:endParaRPr lang="en-US" dirty="0"/>
          </a:p>
        </p:txBody>
      </p:sp>
    </p:spTree>
    <p:extLst>
      <p:ext uri="{BB962C8B-B14F-4D97-AF65-F5344CB8AC3E}">
        <p14:creationId xmlns:p14="http://schemas.microsoft.com/office/powerpoint/2010/main" val="1028382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9</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Cassandra's</a:t>
            </a:r>
            <a:r>
              <a:rPr lang="en-US" sz="1200" b="1" baseline="0" dirty="0" smtClean="0"/>
              <a:t> great, but it's just a database.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In order to do something useful you need to layer on other functionality. You need to do something with the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We've integrated an indexing engine with full text search support, both streaming and batch analytics using Spark. Coming soon is Graph with our acquisition of the team behind Titian DB.</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All of this is tightly integrated within the same node. You persist the data, and we automatically maintain the indexes and materialized views in order to support these different query paths. This is what it means to be a multi-model database.</a:t>
            </a:r>
          </a:p>
        </p:txBody>
      </p:sp>
      <p:sp>
        <p:nvSpPr>
          <p:cNvPr id="4" name="Slide Number Placeholder 3"/>
          <p:cNvSpPr>
            <a:spLocks noGrp="1"/>
          </p:cNvSpPr>
          <p:nvPr>
            <p:ph type="sldNum" sz="quarter" idx="10"/>
          </p:nvPr>
        </p:nvSpPr>
        <p:spPr/>
        <p:txBody>
          <a:bodyPr/>
          <a:lstStyle/>
          <a:p>
            <a:fld id="{4C6A5CA1-953D-C849-BCD8-64DC6E9D087E}" type="slidenum">
              <a:rPr lang="en-US" smtClean="0"/>
              <a:t>12</a:t>
            </a:fld>
            <a:endParaRPr lang="en-US" dirty="0"/>
          </a:p>
        </p:txBody>
      </p:sp>
    </p:spTree>
    <p:extLst>
      <p:ext uri="{BB962C8B-B14F-4D97-AF65-F5344CB8AC3E}">
        <p14:creationId xmlns:p14="http://schemas.microsoft.com/office/powerpoint/2010/main" val="3100482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7E4AFD-04C6-6249-A58E-7FAEE9AC0F1B}" type="slidenum">
              <a:rPr lang="en-US" smtClean="0"/>
              <a:pPr/>
              <a:t>13</a:t>
            </a:fld>
            <a:endParaRPr lang="en-US"/>
          </a:p>
        </p:txBody>
      </p:sp>
    </p:spTree>
    <p:extLst>
      <p:ext uri="{BB962C8B-B14F-4D97-AF65-F5344CB8AC3E}">
        <p14:creationId xmlns:p14="http://schemas.microsoft.com/office/powerpoint/2010/main" val="3633072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14</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15</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aseline="0" dirty="0" smtClean="0"/>
              <a:t>It's the coming together of these different attributes that makes DSE unique. Nobody else has this combination.</a:t>
            </a:r>
          </a:p>
          <a:p>
            <a:pPr marL="0" marR="0" indent="0" algn="l" defTabSz="457178"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178"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178" rtl="0" eaLnBrk="1" fontAlgn="auto" latinLnBrk="0" hangingPunct="1">
              <a:lnSpc>
                <a:spcPct val="100000"/>
              </a:lnSpc>
              <a:spcBef>
                <a:spcPts val="0"/>
              </a:spcBef>
              <a:spcAft>
                <a:spcPts val="0"/>
              </a:spcAft>
              <a:buClrTx/>
              <a:buSzTx/>
              <a:buFontTx/>
              <a:buNone/>
              <a:tabLst/>
              <a:defRPr/>
            </a:pPr>
            <a:r>
              <a:rPr lang="en-US" b="1" i="1" baseline="0" dirty="0" smtClean="0">
                <a:solidFill>
                  <a:srgbClr val="FF0000"/>
                </a:solidFill>
              </a:rPr>
              <a:t>Challenger Commercial Teaching Step =</a:t>
            </a:r>
            <a:endParaRPr lang="en-US" b="1"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#6 Your Solution – our solution is unique and better than anyone else </a:t>
            </a:r>
            <a:endParaRPr lang="en-US" b="1" i="0" dirty="0" smtClean="0"/>
          </a:p>
        </p:txBody>
      </p:sp>
      <p:sp>
        <p:nvSpPr>
          <p:cNvPr id="4" name="Slide Number Placeholder 3"/>
          <p:cNvSpPr>
            <a:spLocks noGrp="1"/>
          </p:cNvSpPr>
          <p:nvPr>
            <p:ph type="sldNum" sz="quarter" idx="10"/>
          </p:nvPr>
        </p:nvSpPr>
        <p:spPr/>
        <p:txBody>
          <a:bodyPr/>
          <a:lstStyle/>
          <a:p>
            <a:fld id="{4C6A5CA1-953D-C849-BCD8-64DC6E9D087E}" type="slidenum">
              <a:rPr lang="en-US" smtClean="0"/>
              <a:t>16</a:t>
            </a:fld>
            <a:endParaRPr lang="en-US" dirty="0"/>
          </a:p>
        </p:txBody>
      </p:sp>
    </p:spTree>
    <p:extLst>
      <p:ext uri="{BB962C8B-B14F-4D97-AF65-F5344CB8AC3E}">
        <p14:creationId xmlns:p14="http://schemas.microsoft.com/office/powerpoint/2010/main" val="2937177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2381250"/>
            <a:ext cx="6858000" cy="742950"/>
          </a:xfrm>
        </p:spPr>
        <p:txBody>
          <a:bodyPr anchor="b" anchorCtr="0"/>
          <a:lstStyle>
            <a:lvl1pPr algn="l">
              <a:defRPr sz="3200">
                <a:solidFill>
                  <a:schemeClr val="tx1"/>
                </a:solidFill>
              </a:defRPr>
            </a:lvl1pPr>
          </a:lstStyle>
          <a:p>
            <a:endParaRPr kumimoji="0" lang="en-US" dirty="0"/>
          </a:p>
        </p:txBody>
      </p:sp>
      <p:sp>
        <p:nvSpPr>
          <p:cNvPr id="9" name="Subtitle 8"/>
          <p:cNvSpPr>
            <a:spLocks noGrp="1"/>
          </p:cNvSpPr>
          <p:nvPr>
            <p:ph type="subTitle" idx="1"/>
          </p:nvPr>
        </p:nvSpPr>
        <p:spPr>
          <a:xfrm>
            <a:off x="1219200" y="3328988"/>
            <a:ext cx="6858000" cy="400050"/>
          </a:xfrm>
        </p:spPr>
        <p:txBody>
          <a:bodyPr/>
          <a:lstStyle>
            <a:lvl1pPr marL="0" indent="0" algn="l">
              <a:buNone/>
              <a:defRPr sz="2000">
                <a:solidFill>
                  <a:schemeClr val="tx2"/>
                </a:solidFill>
                <a:latin typeface="Arial"/>
                <a:ea typeface="+mj-ea"/>
                <a:cs typeface="Aria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endParaRPr kumimoji="0" lang="en-US"/>
          </a:p>
        </p:txBody>
      </p:sp>
      <p:pic>
        <p:nvPicPr>
          <p:cNvPr id="11" name="Picture 10" descr="datastax_logo_blue.png"/>
          <p:cNvPicPr>
            <a:picLocks noChangeAspect="1"/>
          </p:cNvPicPr>
          <p:nvPr userDrawn="1"/>
        </p:nvPicPr>
        <p:blipFill>
          <a:blip r:embed="rId2"/>
          <a:srcRect l="13573" t="36543" r="14372" b="47408"/>
          <a:stretch>
            <a:fillRect/>
          </a:stretch>
        </p:blipFill>
        <p:spPr>
          <a:xfrm>
            <a:off x="1124733" y="1219580"/>
            <a:ext cx="2927311" cy="82810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Header + Bullets">
    <p:spTree>
      <p:nvGrpSpPr>
        <p:cNvPr id="1" name=""/>
        <p:cNvGrpSpPr/>
        <p:nvPr/>
      </p:nvGrpSpPr>
      <p:grpSpPr>
        <a:xfrm>
          <a:off x="0" y="0"/>
          <a:ext cx="0" cy="0"/>
          <a:chOff x="0" y="0"/>
          <a:chExt cx="0" cy="0"/>
        </a:xfrm>
      </p:grpSpPr>
      <p:sp>
        <p:nvSpPr>
          <p:cNvPr id="13" name="Shape 13"/>
          <p:cNvSpPr>
            <a:spLocks noGrp="1"/>
          </p:cNvSpPr>
          <p:nvPr>
            <p:ph type="title"/>
          </p:nvPr>
        </p:nvSpPr>
        <p:spPr>
          <a:xfrm>
            <a:off x="236847" y="66256"/>
            <a:ext cx="8715375" cy="750094"/>
          </a:xfrm>
          <a:prstGeom prst="rect">
            <a:avLst/>
          </a:prstGeom>
        </p:spPr>
        <p:txBody>
          <a:bodyPr/>
          <a:lstStyle>
            <a:lvl1pPr>
              <a:defRPr sz="2025"/>
            </a:lvl1pPr>
          </a:lstStyle>
          <a:p>
            <a:pPr lvl="0"/>
            <a:r>
              <a:rPr/>
              <a:t>Title Text</a:t>
            </a:r>
          </a:p>
        </p:txBody>
      </p:sp>
      <p:sp>
        <p:nvSpPr>
          <p:cNvPr id="14" name="Shape 14"/>
          <p:cNvSpPr>
            <a:spLocks noGrp="1"/>
          </p:cNvSpPr>
          <p:nvPr>
            <p:ph type="body" idx="1"/>
          </p:nvPr>
        </p:nvSpPr>
        <p:spPr>
          <a:prstGeom prst="rect">
            <a:avLst/>
          </a:prstGeom>
        </p:spPr>
        <p:txBody>
          <a:bodyPr/>
          <a:lstStyle>
            <a:lvl1pPr marL="81008" indent="-81008">
              <a:defRPr sz="1125" spc="6"/>
            </a:lvl1pPr>
            <a:lvl2pPr marL="159252" indent="-79208">
              <a:defRPr sz="956" spc="5"/>
            </a:lvl2pPr>
            <a:lvl3pPr marL="231452" indent="-72329">
              <a:defRPr sz="900" spc="5"/>
            </a:lvl3pPr>
            <a:lvl4pPr marL="278225" indent="-69436">
              <a:defRPr sz="900" spc="6"/>
            </a:lvl4pPr>
            <a:lvl5pPr marL="376109" indent="-57863">
              <a:lnSpc>
                <a:spcPts val="528"/>
              </a:lnSpc>
              <a:buClr>
                <a:srgbClr val="CC5700"/>
              </a:buClr>
              <a:buFontTx/>
              <a:defRPr sz="900" spc="5"/>
            </a:lvl5pPr>
          </a:lstStyle>
          <a:p>
            <a:pPr lvl="0"/>
            <a:r>
              <a:rPr/>
              <a:t>Body Level One</a:t>
            </a:r>
          </a:p>
          <a:p>
            <a:pPr lvl="1"/>
            <a:r>
              <a:rPr/>
              <a:t>Body Level Two</a:t>
            </a:r>
          </a:p>
          <a:p>
            <a:pPr lvl="2"/>
            <a:r>
              <a:rPr/>
              <a:t>Body Level Three</a:t>
            </a:r>
          </a:p>
          <a:p>
            <a:pPr lvl="3"/>
            <a:r>
              <a:rPr/>
              <a:t>Body Level Four</a:t>
            </a:r>
          </a:p>
          <a:p>
            <a:pPr lvl="4"/>
            <a:r>
              <a:rPr/>
              <a:t>Body Level Five</a:t>
            </a:r>
          </a:p>
        </p:txBody>
      </p:sp>
    </p:spTree>
    <p:extLst>
      <p:ext uri="{BB962C8B-B14F-4D97-AF65-F5344CB8AC3E}">
        <p14:creationId xmlns:p14="http://schemas.microsoft.com/office/powerpoint/2010/main" val="26552078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2" y="200026"/>
            <a:ext cx="7544153" cy="519113"/>
          </a:xfrm>
        </p:spPr>
        <p:txBody>
          <a:bodyPr/>
          <a:lstStyle/>
          <a:p>
            <a:r>
              <a:rPr kumimoji="0" lang="en-US" dirty="0"/>
              <a:t>Click to edit Master title style</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83E0DFF5-1F6D-A942-9B98-369D425D5306}" type="slidenum">
              <a:rPr/>
              <a:pPr/>
              <a:t>‹#›</a:t>
            </a:fld>
            <a:endParaRPr lang="en-US"/>
          </a:p>
        </p:txBody>
      </p:sp>
      <p:sp>
        <p:nvSpPr>
          <p:cNvPr id="8" name="Content Placeholder 7"/>
          <p:cNvSpPr>
            <a:spLocks noGrp="1"/>
          </p:cNvSpPr>
          <p:nvPr>
            <p:ph sz="quarter" idx="1"/>
          </p:nvPr>
        </p:nvSpPr>
        <p:spPr>
          <a:xfrm>
            <a:off x="381000" y="914400"/>
            <a:ext cx="8356600" cy="3703320"/>
          </a:xfrm>
        </p:spPr>
        <p:txBody>
          <a:bodyPr/>
          <a:lstStyle>
            <a:lvl1pPr>
              <a:defRPr>
                <a:latin typeface="Helvetica"/>
                <a:cs typeface="Helvetica"/>
              </a:defRPr>
            </a:lvl1pPr>
            <a:lvl2pPr>
              <a:defRPr>
                <a:latin typeface="Helvetica"/>
                <a:cs typeface="Helvetica"/>
              </a:defRPr>
            </a:lvl2pPr>
            <a:lvl3pPr>
              <a:defRPr>
                <a:latin typeface="Helvetica"/>
                <a:cs typeface="Helvetica"/>
              </a:defRPr>
            </a:lvl3pPr>
            <a:lvl4pPr>
              <a:defRPr>
                <a:latin typeface="Helvetica"/>
                <a:cs typeface="Helvetica"/>
              </a:defRPr>
            </a:lvl4pPr>
            <a:lvl5pPr>
              <a:defRPr>
                <a:latin typeface="Helvetica"/>
                <a:cs typeface="Helvetica"/>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200" y="2228850"/>
            <a:ext cx="6858000" cy="800100"/>
          </a:xfrm>
        </p:spPr>
        <p:txBody>
          <a:bodyPr anchor="t" anchorCtr="0"/>
          <a:lstStyle>
            <a:lvl1pPr algn="r">
              <a:buNone/>
              <a:defRPr sz="3200" b="0" cap="none" baseline="0">
                <a:latin typeface="Helvetica"/>
                <a:cs typeface="Helvetica"/>
              </a:defRPr>
            </a:lvl1pPr>
          </a:lstStyle>
          <a:p>
            <a:r>
              <a:rPr kumimoji="0" lang="en-US" dirty="0"/>
              <a:t>Click to edit Master title style</a:t>
            </a:r>
          </a:p>
        </p:txBody>
      </p:sp>
      <p:sp>
        <p:nvSpPr>
          <p:cNvPr id="3" name="Text Placeholder 2"/>
          <p:cNvSpPr>
            <a:spLocks noGrp="1"/>
          </p:cNvSpPr>
          <p:nvPr>
            <p:ph type="body" idx="1"/>
          </p:nvPr>
        </p:nvSpPr>
        <p:spPr>
          <a:xfrm>
            <a:off x="1295400" y="3200400"/>
            <a:ext cx="6781800" cy="857250"/>
          </a:xfrm>
        </p:spPr>
        <p:txBody>
          <a:bodyPr anchor="t" anchorCtr="0"/>
          <a:lstStyle>
            <a:lvl1pPr marL="0" indent="0" algn="r">
              <a:buNone/>
              <a:defRPr sz="2000">
                <a:solidFill>
                  <a:schemeClr val="tx1">
                    <a:tint val="75000"/>
                  </a:schemeClr>
                </a:solidFill>
                <a:latin typeface="Helvetica"/>
                <a:cs typeface="Helvetica"/>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Click to edit Master text styles</a:t>
            </a:r>
          </a:p>
        </p:txBody>
      </p:sp>
      <p:sp>
        <p:nvSpPr>
          <p:cNvPr id="4" name="Date Placeholder 3"/>
          <p:cNvSpPr>
            <a:spLocks noGrp="1"/>
          </p:cNvSpPr>
          <p:nvPr>
            <p:ph type="dt" sz="half" idx="10"/>
          </p:nvPr>
        </p:nvSpPr>
        <p:spPr>
          <a:xfrm>
            <a:off x="6400800" y="4766310"/>
            <a:ext cx="2286000" cy="274320"/>
          </a:xfrm>
          <a:prstGeom prst="rect">
            <a:avLst/>
          </a:prstGeom>
        </p:spPr>
        <p:txBody>
          <a:bodyPr/>
          <a:lstStyle/>
          <a:p>
            <a:endParaRPr lang="en-US"/>
          </a:p>
        </p:txBody>
      </p:sp>
      <p:sp>
        <p:nvSpPr>
          <p:cNvPr id="5" name="Footer Placeholder 4"/>
          <p:cNvSpPr>
            <a:spLocks noGrp="1"/>
          </p:cNvSpPr>
          <p:nvPr>
            <p:ph type="ftr" sz="quarter" idx="11"/>
          </p:nvPr>
        </p:nvSpPr>
        <p:spPr>
          <a:xfrm>
            <a:off x="2898648" y="4766310"/>
            <a:ext cx="3474720" cy="274320"/>
          </a:xfrm>
        </p:spPr>
        <p:txBody>
          <a:bodyPr/>
          <a:lstStyle/>
          <a:p>
            <a:r>
              <a:rPr lang="en-US"/>
              <a:t>Confidential</a:t>
            </a:r>
          </a:p>
        </p:txBody>
      </p:sp>
      <p:sp>
        <p:nvSpPr>
          <p:cNvPr id="6" name="Slide Number Placeholder 5"/>
          <p:cNvSpPr>
            <a:spLocks noGrp="1"/>
          </p:cNvSpPr>
          <p:nvPr>
            <p:ph type="sldNum" sz="quarter" idx="12"/>
          </p:nvPr>
        </p:nvSpPr>
        <p:spPr>
          <a:xfrm>
            <a:off x="1069848" y="4766310"/>
            <a:ext cx="1520952" cy="274320"/>
          </a:xfrm>
        </p:spPr>
        <p:txBody>
          <a:bodyPr/>
          <a:lstStyle/>
          <a:p>
            <a:fld id="{83E0DFF5-1F6D-A942-9B98-369D425D5306}" type="slidenum">
              <a:rPr/>
              <a:pPr/>
              <a:t>‹#›</a:t>
            </a:fld>
            <a:endParaRPr lang="en-US"/>
          </a:p>
        </p:txBody>
      </p:sp>
      <p:sp>
        <p:nvSpPr>
          <p:cNvPr id="7" name="Rectangle 6"/>
          <p:cNvSpPr/>
          <p:nvPr/>
        </p:nvSpPr>
        <p:spPr>
          <a:xfrm>
            <a:off x="914400" y="2114550"/>
            <a:ext cx="7315200" cy="96012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114550"/>
            <a:ext cx="228600" cy="96012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2530" y="171450"/>
            <a:ext cx="8229600" cy="685800"/>
          </a:xfrm>
        </p:spPr>
        <p:txBody>
          <a:bodyPr/>
          <a:lstStyle>
            <a:lvl1pPr>
              <a:defRPr>
                <a:latin typeface="Helvetica"/>
                <a:cs typeface="Helvetica"/>
              </a:defRPr>
            </a:lvl1pPr>
          </a:lstStyle>
          <a:p>
            <a:r>
              <a:rPr kumimoji="0" lang="en-US" dirty="0"/>
              <a:t>Click to edit Master title style</a:t>
            </a:r>
          </a:p>
        </p:txBody>
      </p:sp>
      <p:sp>
        <p:nvSpPr>
          <p:cNvPr id="6" name="Footer Placeholder 5"/>
          <p:cNvSpPr>
            <a:spLocks noGrp="1"/>
          </p:cNvSpPr>
          <p:nvPr>
            <p:ph type="ftr" sz="quarter" idx="11"/>
          </p:nvPr>
        </p:nvSpPr>
        <p:spPr/>
        <p:txBody>
          <a:bodyPr/>
          <a:lstStyle/>
          <a:p>
            <a:r>
              <a:rPr lang="en-US"/>
              <a:t>Confidential</a:t>
            </a:r>
          </a:p>
        </p:txBody>
      </p:sp>
      <p:sp>
        <p:nvSpPr>
          <p:cNvPr id="7" name="Slide Number Placeholder 6"/>
          <p:cNvSpPr>
            <a:spLocks noGrp="1"/>
          </p:cNvSpPr>
          <p:nvPr>
            <p:ph type="sldNum" sz="quarter" idx="12"/>
          </p:nvPr>
        </p:nvSpPr>
        <p:spPr/>
        <p:txBody>
          <a:bodyPr/>
          <a:lstStyle/>
          <a:p>
            <a:fld id="{83E0DFF5-1F6D-A942-9B98-369D425D5306}" type="slidenum">
              <a:rPr/>
              <a:pPr/>
              <a:t>‹#›</a:t>
            </a:fld>
            <a:endParaRPr lang="en-US"/>
          </a:p>
        </p:txBody>
      </p:sp>
      <p:sp>
        <p:nvSpPr>
          <p:cNvPr id="9" name="Content Placeholder 8"/>
          <p:cNvSpPr>
            <a:spLocks noGrp="1"/>
          </p:cNvSpPr>
          <p:nvPr>
            <p:ph sz="quarter" idx="1"/>
          </p:nvPr>
        </p:nvSpPr>
        <p:spPr>
          <a:xfrm>
            <a:off x="372530" y="914400"/>
            <a:ext cx="4041648" cy="370332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1" name="Content Placeholder 10"/>
          <p:cNvSpPr>
            <a:spLocks noGrp="1"/>
          </p:cNvSpPr>
          <p:nvPr>
            <p:ph sz="quarter" idx="2"/>
          </p:nvPr>
        </p:nvSpPr>
        <p:spPr>
          <a:xfrm>
            <a:off x="4674531" y="912114"/>
            <a:ext cx="4041648" cy="370332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Confidential</a:t>
            </a:r>
          </a:p>
        </p:txBody>
      </p:sp>
      <p:sp>
        <p:nvSpPr>
          <p:cNvPr id="5" name="Slide Number Placeholder 4"/>
          <p:cNvSpPr>
            <a:spLocks noGrp="1"/>
          </p:cNvSpPr>
          <p:nvPr>
            <p:ph type="sldNum" sz="quarter" idx="12"/>
          </p:nvPr>
        </p:nvSpPr>
        <p:spPr/>
        <p:txBody>
          <a:bodyPr/>
          <a:lstStyle/>
          <a:p>
            <a:fld id="{83E0DFF5-1F6D-A942-9B98-369D425D5306}" type="slidenum">
              <a:rPr/>
              <a:pPr/>
              <a:t>‹#›</a:t>
            </a:fld>
            <a:endParaRPr lang="en-US"/>
          </a:p>
        </p:txBody>
      </p:sp>
      <p:sp>
        <p:nvSpPr>
          <p:cNvPr id="7" name="Title 1"/>
          <p:cNvSpPr>
            <a:spLocks noGrp="1"/>
          </p:cNvSpPr>
          <p:nvPr>
            <p:ph type="title"/>
          </p:nvPr>
        </p:nvSpPr>
        <p:spPr>
          <a:xfrm>
            <a:off x="381002" y="200026"/>
            <a:ext cx="7544153" cy="519113"/>
          </a:xfrm>
        </p:spPr>
        <p:txBody>
          <a:bodyPr/>
          <a:lstStyle>
            <a:lvl1pPr>
              <a:defRPr>
                <a:latin typeface="Helvetica"/>
                <a:cs typeface="Helvetica"/>
              </a:defRPr>
            </a:lvl1pPr>
          </a:lstStyle>
          <a:p>
            <a:r>
              <a:rPr kumimoji="0"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400800" y="4767263"/>
            <a:ext cx="2289048" cy="274320"/>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Confidential</a:t>
            </a:r>
          </a:p>
        </p:txBody>
      </p:sp>
      <p:sp>
        <p:nvSpPr>
          <p:cNvPr id="4" name="Slide Number Placeholder 3"/>
          <p:cNvSpPr>
            <a:spLocks noGrp="1"/>
          </p:cNvSpPr>
          <p:nvPr>
            <p:ph type="sldNum" sz="quarter" idx="12"/>
          </p:nvPr>
        </p:nvSpPr>
        <p:spPr/>
        <p:txBody>
          <a:bodyPr/>
          <a:lstStyle/>
          <a:p>
            <a:fld id="{83E0DFF5-1F6D-A942-9B98-369D425D5306}" type="slidenum">
              <a:rPr/>
              <a:pPr/>
              <a:t>‹#›</a:t>
            </a:fld>
            <a:endParaRPr lang="en-US"/>
          </a:p>
        </p:txBody>
      </p:sp>
      <p:sp>
        <p:nvSpPr>
          <p:cNvPr id="5" name="Straight Connector 4"/>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42959"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00026"/>
            <a:ext cx="7544153" cy="369332"/>
          </a:xfrm>
        </p:spPr>
        <p:txBody>
          <a:bodyPr/>
          <a:lstStyle>
            <a:lvl1pPr>
              <a:defRPr/>
            </a:lvl1pPr>
          </a:lstStyle>
          <a:p>
            <a:r>
              <a:rPr kumimoji="0" lang="en-US"/>
              <a:t>Two columns slide</a:t>
            </a:r>
          </a:p>
        </p:txBody>
      </p:sp>
      <p:sp>
        <p:nvSpPr>
          <p:cNvPr id="5" name="Footer Placeholder 4"/>
          <p:cNvSpPr>
            <a:spLocks noGrp="1"/>
          </p:cNvSpPr>
          <p:nvPr>
            <p:ph type="ftr" sz="quarter" idx="11"/>
          </p:nvPr>
        </p:nvSpPr>
        <p:spPr/>
        <p:txBody>
          <a:bodyPr/>
          <a:lstStyle/>
          <a:p>
            <a:r>
              <a:rPr lang="en-US">
                <a:solidFill>
                  <a:prstClr val="white">
                    <a:lumMod val="65000"/>
                  </a:prstClr>
                </a:solidFill>
              </a:rPr>
              <a:t>Confidential</a:t>
            </a:r>
          </a:p>
        </p:txBody>
      </p:sp>
      <p:sp>
        <p:nvSpPr>
          <p:cNvPr id="6" name="Slide Number Placeholder 5"/>
          <p:cNvSpPr>
            <a:spLocks noGrp="1"/>
          </p:cNvSpPr>
          <p:nvPr>
            <p:ph type="sldNum" sz="quarter" idx="12"/>
          </p:nvPr>
        </p:nvSpPr>
        <p:spPr/>
        <p:txBody>
          <a:bodyPr/>
          <a:lstStyle/>
          <a:p>
            <a:fld id="{83E0DFF5-1F6D-A942-9B98-369D425D5306}" type="slidenum">
              <a:rPr>
                <a:solidFill>
                  <a:prstClr val="white">
                    <a:lumMod val="65000"/>
                  </a:prstClr>
                </a:solidFill>
              </a:rPr>
              <a:pPr/>
              <a:t>‹#›</a:t>
            </a:fld>
            <a:endParaRPr lang="en-US">
              <a:solidFill>
                <a:prstClr val="white">
                  <a:lumMod val="65000"/>
                </a:prstClr>
              </a:solidFill>
            </a:endParaRPr>
          </a:p>
        </p:txBody>
      </p:sp>
      <p:sp>
        <p:nvSpPr>
          <p:cNvPr id="8" name="Content Placeholder 7"/>
          <p:cNvSpPr>
            <a:spLocks noGrp="1"/>
          </p:cNvSpPr>
          <p:nvPr>
            <p:ph sz="quarter" idx="1"/>
          </p:nvPr>
        </p:nvSpPr>
        <p:spPr>
          <a:xfrm>
            <a:off x="381001" y="914400"/>
            <a:ext cx="4047067" cy="370332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Content Placeholder 7"/>
          <p:cNvSpPr>
            <a:spLocks noGrp="1"/>
          </p:cNvSpPr>
          <p:nvPr>
            <p:ph sz="quarter" idx="13"/>
          </p:nvPr>
        </p:nvSpPr>
        <p:spPr>
          <a:xfrm>
            <a:off x="4690535" y="914400"/>
            <a:ext cx="4047067" cy="370332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464159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p>
            <a:r>
              <a:rPr lang="en-US" dirty="0" smtClean="0"/>
              <a:t>Title Style</a:t>
            </a:r>
            <a:endParaRPr lang="en-US" dirty="0"/>
          </a:p>
        </p:txBody>
      </p:sp>
      <p:sp>
        <p:nvSpPr>
          <p:cNvPr id="2" name="Date Placeholder 1"/>
          <p:cNvSpPr>
            <a:spLocks noGrp="1"/>
          </p:cNvSpPr>
          <p:nvPr>
            <p:ph type="dt" sz="half" idx="10"/>
          </p:nvPr>
        </p:nvSpPr>
        <p:spPr>
          <a:xfrm>
            <a:off x="2582416" y="4836827"/>
            <a:ext cx="2133600" cy="273844"/>
          </a:xfrm>
          <a:prstGeom prst="rect">
            <a:avLst/>
          </a:prstGeom>
        </p:spPr>
        <p:txBody>
          <a:bodyPr/>
          <a:lstStyle/>
          <a:p>
            <a:r>
              <a:rPr lang="en-US" dirty="0" smtClean="0"/>
              <a:t>Confidential</a:t>
            </a:r>
            <a:endParaRPr lang="en-US" dirty="0"/>
          </a:p>
        </p:txBody>
      </p:sp>
      <p:sp>
        <p:nvSpPr>
          <p:cNvPr id="4" name="Footer Placeholder 3"/>
          <p:cNvSpPr>
            <a:spLocks noGrp="1"/>
          </p:cNvSpPr>
          <p:nvPr>
            <p:ph type="ftr" sz="quarter" idx="11"/>
          </p:nvPr>
        </p:nvSpPr>
        <p:spPr/>
        <p:txBody>
          <a:bodyPr/>
          <a:lstStyle/>
          <a:p>
            <a:r>
              <a:rPr lang="en-US" dirty="0" smtClean="0"/>
              <a:t>© 2015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43862528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Cov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3718"/>
            <a:ext cx="8229600" cy="857250"/>
          </a:xfrm>
        </p:spPr>
        <p:txBody>
          <a:bodyPr/>
          <a:lstStyle/>
          <a:p>
            <a:r>
              <a:rPr lang="en-US" dirty="0" smtClean="0"/>
              <a:t>Presenter Name</a:t>
            </a:r>
            <a:endParaRPr lang="en-US" dirty="0"/>
          </a:p>
        </p:txBody>
      </p:sp>
      <p:pic>
        <p:nvPicPr>
          <p:cNvPr id="6" name="Picture 5" descr="datastax_logo_lar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9552" y="1563638"/>
            <a:ext cx="2119302" cy="437517"/>
          </a:xfrm>
          <a:prstGeom prst="rect">
            <a:avLst/>
          </a:prstGeom>
        </p:spPr>
      </p:pic>
      <p:sp>
        <p:nvSpPr>
          <p:cNvPr id="8" name="Text Placeholder 7"/>
          <p:cNvSpPr>
            <a:spLocks noGrp="1"/>
          </p:cNvSpPr>
          <p:nvPr>
            <p:ph type="body" sz="quarter" idx="10" hasCustomPrompt="1"/>
          </p:nvPr>
        </p:nvSpPr>
        <p:spPr>
          <a:xfrm>
            <a:off x="468313" y="3291830"/>
            <a:ext cx="8229600" cy="576263"/>
          </a:xfrm>
        </p:spPr>
        <p:txBody>
          <a:bodyPr>
            <a:normAutofit/>
          </a:bodyPr>
          <a:lstStyle>
            <a:lvl1pPr marL="0" indent="0">
              <a:buNone/>
              <a:defRPr sz="1800" b="0" i="0">
                <a:latin typeface="Helvetica Neue Thin"/>
                <a:cs typeface="Helvetica Neue Thin"/>
              </a:defRPr>
            </a:lvl1pPr>
            <a:lvl2pPr>
              <a:defRPr b="0" i="0">
                <a:latin typeface="Helvetica Neue Thin"/>
                <a:cs typeface="Helvetica Neue Thin"/>
              </a:defRPr>
            </a:lvl2pPr>
            <a:lvl3pPr>
              <a:defRPr b="0" i="0">
                <a:latin typeface="Helvetica Neue Thin"/>
                <a:cs typeface="Helvetica Neue Thin"/>
              </a:defRPr>
            </a:lvl3pPr>
            <a:lvl4pPr>
              <a:defRPr b="0" i="0">
                <a:latin typeface="Helvetica Neue Thin"/>
                <a:cs typeface="Helvetica Neue Thin"/>
              </a:defRPr>
            </a:lvl4pPr>
            <a:lvl5pPr>
              <a:defRPr b="0" i="0">
                <a:latin typeface="Helvetica Neue Thin"/>
                <a:cs typeface="Helvetica Neue Thin"/>
              </a:defRPr>
            </a:lvl5pPr>
          </a:lstStyle>
          <a:p>
            <a:pPr lvl="0"/>
            <a:r>
              <a:rPr lang="en-US" dirty="0" smtClean="0"/>
              <a:t>Presentation Name</a:t>
            </a:r>
            <a:endParaRPr lang="en-US" dirty="0"/>
          </a:p>
        </p:txBody>
      </p:sp>
    </p:spTree>
    <p:extLst>
      <p:ext uri="{BB962C8B-B14F-4D97-AF65-F5344CB8AC3E}">
        <p14:creationId xmlns:p14="http://schemas.microsoft.com/office/powerpoint/2010/main" val="283287636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381000" y="914401"/>
            <a:ext cx="8350250" cy="3187700"/>
          </a:xfrm>
          <a:prstGeom prst="rect">
            <a:avLst/>
          </a:prstGeom>
        </p:spPr>
        <p:txBody>
          <a:bodyPr vert="horz" lIns="0" tIns="0" bIns="0">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3" name="Footer Placeholder 2"/>
          <p:cNvSpPr>
            <a:spLocks noGrp="1"/>
          </p:cNvSpPr>
          <p:nvPr>
            <p:ph type="ftr" sz="quarter" idx="3"/>
          </p:nvPr>
        </p:nvSpPr>
        <p:spPr>
          <a:xfrm>
            <a:off x="381000" y="5002222"/>
            <a:ext cx="3505200" cy="274320"/>
          </a:xfrm>
          <a:prstGeom prst="rect">
            <a:avLst/>
          </a:prstGeom>
        </p:spPr>
        <p:txBody>
          <a:bodyPr vert="horz" lIns="0" tIns="0" bIns="0"/>
          <a:lstStyle>
            <a:lvl1pPr algn="l" eaLnBrk="1" latinLnBrk="0" hangingPunct="1">
              <a:defRPr kumimoji="0" sz="900">
                <a:solidFill>
                  <a:schemeClr val="bg1">
                    <a:lumMod val="65000"/>
                  </a:schemeClr>
                </a:solidFill>
                <a:latin typeface="Arial"/>
                <a:cs typeface="Arial"/>
              </a:defRPr>
            </a:lvl1pPr>
          </a:lstStyle>
          <a:p>
            <a:r>
              <a:rPr lang="en-US"/>
              <a:t>Confidential</a:t>
            </a:r>
          </a:p>
        </p:txBody>
      </p:sp>
      <p:sp>
        <p:nvSpPr>
          <p:cNvPr id="23" name="Slide Number Placeholder 22"/>
          <p:cNvSpPr>
            <a:spLocks noGrp="1"/>
          </p:cNvSpPr>
          <p:nvPr>
            <p:ph type="sldNum" sz="quarter" idx="4"/>
          </p:nvPr>
        </p:nvSpPr>
        <p:spPr>
          <a:xfrm>
            <a:off x="6767915" y="5002222"/>
            <a:ext cx="1981200" cy="274320"/>
          </a:xfrm>
          <a:prstGeom prst="rect">
            <a:avLst/>
          </a:prstGeom>
        </p:spPr>
        <p:txBody>
          <a:bodyPr vert="horz" lIns="0" tIns="0" rIns="0" bIns="0"/>
          <a:lstStyle>
            <a:lvl1pPr algn="r" eaLnBrk="1" latinLnBrk="0" hangingPunct="1">
              <a:defRPr kumimoji="0" sz="900">
                <a:solidFill>
                  <a:schemeClr val="bg1">
                    <a:lumMod val="65000"/>
                  </a:schemeClr>
                </a:solidFill>
                <a:latin typeface="Arial"/>
                <a:cs typeface="Arial"/>
              </a:defRPr>
            </a:lvl1pPr>
          </a:lstStyle>
          <a:p>
            <a:fld id="{83E0DFF5-1F6D-A942-9B98-369D425D5306}" type="slidenum">
              <a:rPr lang="en-US"/>
              <a:pPr/>
              <a:t>‹#›</a:t>
            </a:fld>
            <a:endParaRPr lang="en-US"/>
          </a:p>
        </p:txBody>
      </p:sp>
      <p:sp>
        <p:nvSpPr>
          <p:cNvPr id="22" name="Title Placeholder 21"/>
          <p:cNvSpPr>
            <a:spLocks noGrp="1"/>
          </p:cNvSpPr>
          <p:nvPr>
            <p:ph type="title"/>
          </p:nvPr>
        </p:nvSpPr>
        <p:spPr>
          <a:xfrm>
            <a:off x="381000" y="200026"/>
            <a:ext cx="7429500" cy="519113"/>
          </a:xfrm>
          <a:prstGeom prst="rect">
            <a:avLst/>
          </a:prstGeom>
        </p:spPr>
        <p:txBody>
          <a:bodyPr vert="horz" lIns="0" tIns="0" bIns="0" anchor="t" anchorCtr="0">
            <a:normAutofit/>
          </a:bodyPr>
          <a:lstStyle/>
          <a:p>
            <a:r>
              <a:rPr kumimoji="0" lang="en-US" dirty="0" smtClean="0"/>
              <a:t>Click to edit Master title style</a:t>
            </a:r>
            <a:endParaRPr kumimoji="0" lang="en-US" dirty="0"/>
          </a:p>
        </p:txBody>
      </p:sp>
      <p:pic>
        <p:nvPicPr>
          <p:cNvPr id="14" name="Picture 13" descr="datastax_logo_blue.png"/>
          <p:cNvPicPr>
            <a:picLocks noChangeAspect="1"/>
          </p:cNvPicPr>
          <p:nvPr userDrawn="1"/>
        </p:nvPicPr>
        <p:blipFill>
          <a:blip r:embed="rId12"/>
          <a:srcRect l="13573" t="36543" r="14372" b="47408"/>
          <a:stretch>
            <a:fillRect/>
          </a:stretch>
        </p:blipFill>
        <p:spPr>
          <a:xfrm>
            <a:off x="7766085" y="46462"/>
            <a:ext cx="1284881" cy="378689"/>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8" r:id="rId5"/>
    <p:sldLayoutId id="2147483679" r:id="rId6"/>
    <p:sldLayoutId id="2147483680" r:id="rId7"/>
    <p:sldLayoutId id="2147483681" r:id="rId8"/>
    <p:sldLayoutId id="2147483682" r:id="rId9"/>
    <p:sldLayoutId id="2147483683" r:id="rId10"/>
  </p:sldLayoutIdLst>
  <p:hf hdr="0" dt="0"/>
  <p:txStyles>
    <p:titleStyle>
      <a:lvl1pPr algn="l" rtl="0" eaLnBrk="1" latinLnBrk="0" hangingPunct="1">
        <a:spcBef>
          <a:spcPct val="0"/>
        </a:spcBef>
        <a:buNone/>
        <a:defRPr kumimoji="0" sz="3200" b="0" kern="1200">
          <a:solidFill>
            <a:srgbClr val="237A97"/>
          </a:solidFill>
          <a:latin typeface="Helvetica"/>
          <a:ea typeface="+mj-ea"/>
          <a:cs typeface="Helvetica"/>
        </a:defRPr>
      </a:lvl1pPr>
    </p:titleStyle>
    <p:body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Helvetica"/>
          <a:ea typeface="+mn-ea"/>
          <a:cs typeface="Helvetic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0.jpeg"/></Relationships>
</file>

<file path=ppt/slides/_rels/slide17.xml.rels><?xml version="1.0" encoding="UTF-8" standalone="yes"?>
<Relationships xmlns="http://schemas.openxmlformats.org/package/2006/relationships"><Relationship Id="rId20" Type="http://schemas.openxmlformats.org/officeDocument/2006/relationships/image" Target="../media/image38.wmf"/><Relationship Id="rId21" Type="http://schemas.openxmlformats.org/officeDocument/2006/relationships/image" Target="../media/image39.wmf"/><Relationship Id="rId22" Type="http://schemas.openxmlformats.org/officeDocument/2006/relationships/image" Target="../media/image40.wmf"/><Relationship Id="rId23" Type="http://schemas.openxmlformats.org/officeDocument/2006/relationships/image" Target="../media/image41.wmf"/><Relationship Id="rId24" Type="http://schemas.openxmlformats.org/officeDocument/2006/relationships/image" Target="../media/image42.wmf"/><Relationship Id="rId25" Type="http://schemas.openxmlformats.org/officeDocument/2006/relationships/image" Target="../media/image43.wmf"/><Relationship Id="rId26" Type="http://schemas.openxmlformats.org/officeDocument/2006/relationships/image" Target="../media/image44.wmf"/><Relationship Id="rId27" Type="http://schemas.openxmlformats.org/officeDocument/2006/relationships/image" Target="../media/image45.wmf"/><Relationship Id="rId28" Type="http://schemas.openxmlformats.org/officeDocument/2006/relationships/image" Target="../media/image46.png"/><Relationship Id="rId29" Type="http://schemas.openxmlformats.org/officeDocument/2006/relationships/image" Target="../media/image47.wmf"/><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jpeg"/><Relationship Id="rId4" Type="http://schemas.openxmlformats.org/officeDocument/2006/relationships/image" Target="../media/image22.png"/><Relationship Id="rId5" Type="http://schemas.openxmlformats.org/officeDocument/2006/relationships/image" Target="../media/image23.jpeg"/><Relationship Id="rId30" Type="http://schemas.openxmlformats.org/officeDocument/2006/relationships/image" Target="../media/image48.png"/><Relationship Id="rId31" Type="http://schemas.openxmlformats.org/officeDocument/2006/relationships/image" Target="../media/image49.wmf"/><Relationship Id="rId32" Type="http://schemas.openxmlformats.org/officeDocument/2006/relationships/image" Target="../media/image50.wmf"/><Relationship Id="rId9" Type="http://schemas.openxmlformats.org/officeDocument/2006/relationships/image" Target="../media/image27.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jpeg"/><Relationship Id="rId33" Type="http://schemas.openxmlformats.org/officeDocument/2006/relationships/image" Target="../media/image51.wmf"/><Relationship Id="rId34" Type="http://schemas.openxmlformats.org/officeDocument/2006/relationships/image" Target="../media/image52.wmf"/><Relationship Id="rId35" Type="http://schemas.openxmlformats.org/officeDocument/2006/relationships/image" Target="../media/image53.wmf"/><Relationship Id="rId36" Type="http://schemas.openxmlformats.org/officeDocument/2006/relationships/image" Target="../media/image54.wmf"/><Relationship Id="rId10" Type="http://schemas.openxmlformats.org/officeDocument/2006/relationships/image" Target="../media/image28.png"/><Relationship Id="rId11" Type="http://schemas.openxmlformats.org/officeDocument/2006/relationships/image" Target="../media/image29.jpg"/><Relationship Id="rId12" Type="http://schemas.openxmlformats.org/officeDocument/2006/relationships/image" Target="../media/image30.png"/><Relationship Id="rId13" Type="http://schemas.openxmlformats.org/officeDocument/2006/relationships/image" Target="../media/image31.png"/><Relationship Id="rId14" Type="http://schemas.openxmlformats.org/officeDocument/2006/relationships/image" Target="../media/image32.jpeg"/><Relationship Id="rId15" Type="http://schemas.openxmlformats.org/officeDocument/2006/relationships/image" Target="../media/image33.png"/><Relationship Id="rId16" Type="http://schemas.openxmlformats.org/officeDocument/2006/relationships/image" Target="../media/image34.wmf"/><Relationship Id="rId17" Type="http://schemas.openxmlformats.org/officeDocument/2006/relationships/image" Target="../media/image35.wmf"/><Relationship Id="rId18" Type="http://schemas.openxmlformats.org/officeDocument/2006/relationships/image" Target="../media/image36.wmf"/><Relationship Id="rId19" Type="http://schemas.openxmlformats.org/officeDocument/2006/relationships/image" Target="../media/image37.wmf"/><Relationship Id="rId37" Type="http://schemas.openxmlformats.org/officeDocument/2006/relationships/image" Target="../media/image55.wmf"/><Relationship Id="rId38" Type="http://schemas.openxmlformats.org/officeDocument/2006/relationships/image" Target="../media/image56.wmf"/><Relationship Id="rId39" Type="http://schemas.openxmlformats.org/officeDocument/2006/relationships/image" Target="../media/image57.wmf"/><Relationship Id="rId40" Type="http://schemas.openxmlformats.org/officeDocument/2006/relationships/image" Target="../media/image58.wmf"/><Relationship Id="rId41" Type="http://schemas.openxmlformats.org/officeDocument/2006/relationships/image" Target="../media/image59.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0.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e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1" Type="http://schemas.openxmlformats.org/officeDocument/2006/relationships/slideLayout" Target="../slideLayouts/slideLayout10.xml"/><Relationship Id="rId2" Type="http://schemas.openxmlformats.org/officeDocument/2006/relationships/image" Target="../media/image6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emf"/><Relationship Id="rId5" Type="http://schemas.openxmlformats.org/officeDocument/2006/relationships/image" Target="../media/image70.em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0.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SE Preparation</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1</a:t>
            </a:fld>
            <a:endParaRPr lang="en-US"/>
          </a:p>
        </p:txBody>
      </p:sp>
      <p:sp>
        <p:nvSpPr>
          <p:cNvPr id="7" name="Content Placeholder 6"/>
          <p:cNvSpPr>
            <a:spLocks noGrp="1"/>
          </p:cNvSpPr>
          <p:nvPr>
            <p:ph sz="quarter" idx="1"/>
          </p:nvPr>
        </p:nvSpPr>
        <p:spPr>
          <a:xfrm>
            <a:off x="381000" y="914400"/>
            <a:ext cx="8215713" cy="3979308"/>
          </a:xfrm>
        </p:spPr>
        <p:txBody>
          <a:bodyPr>
            <a:normAutofit fontScale="70000" lnSpcReduction="20000"/>
          </a:bodyPr>
          <a:lstStyle/>
          <a:p>
            <a:pPr marL="457200" indent="-457200">
              <a:buClr>
                <a:schemeClr val="tx1">
                  <a:lumMod val="75000"/>
                  <a:lumOff val="25000"/>
                </a:schemeClr>
              </a:buClr>
              <a:buFont typeface="+mj-lt"/>
              <a:buAutoNum type="arabicPeriod"/>
            </a:pPr>
            <a:r>
              <a:rPr lang="en-US" sz="2400" dirty="0" smtClean="0"/>
              <a:t>Prerequisites for session attendees</a:t>
            </a:r>
          </a:p>
          <a:p>
            <a:pPr marL="914400" lvl="2" indent="-457200">
              <a:buClr>
                <a:schemeClr val="tx1">
                  <a:lumMod val="75000"/>
                  <a:lumOff val="25000"/>
                </a:schemeClr>
              </a:buClr>
            </a:pPr>
            <a:r>
              <a:rPr lang="en-US" sz="1800" dirty="0" smtClean="0"/>
              <a:t>Browser</a:t>
            </a:r>
          </a:p>
          <a:p>
            <a:pPr marL="914400" lvl="2" indent="-457200">
              <a:buClr>
                <a:schemeClr val="tx1">
                  <a:lumMod val="75000"/>
                  <a:lumOff val="25000"/>
                </a:schemeClr>
              </a:buClr>
            </a:pPr>
            <a:r>
              <a:rPr lang="en-US" sz="1800" dirty="0" smtClean="0"/>
              <a:t>Public internet connection</a:t>
            </a:r>
          </a:p>
          <a:p>
            <a:pPr marL="914400" lvl="2" indent="-457200">
              <a:buClr>
                <a:schemeClr val="tx1">
                  <a:lumMod val="75000"/>
                  <a:lumOff val="25000"/>
                </a:schemeClr>
              </a:buClr>
            </a:pPr>
            <a:r>
              <a:rPr lang="en-US" sz="1800" dirty="0" smtClean="0"/>
              <a:t>SSH client</a:t>
            </a:r>
          </a:p>
          <a:p>
            <a:pPr marL="914400" lvl="2" indent="-457200">
              <a:buClr>
                <a:schemeClr val="tx1">
                  <a:lumMod val="75000"/>
                  <a:lumOff val="25000"/>
                </a:schemeClr>
              </a:buClr>
            </a:pPr>
            <a:r>
              <a:rPr lang="en-US" sz="1800" dirty="0" smtClean="0"/>
              <a:t>Optional </a:t>
            </a:r>
            <a:r>
              <a:rPr lang="en-US" sz="1800" dirty="0" err="1" smtClean="0"/>
              <a:t>DevCenter</a:t>
            </a:r>
            <a:r>
              <a:rPr lang="en-US" sz="1800" dirty="0" smtClean="0"/>
              <a:t> install</a:t>
            </a:r>
            <a:endParaRPr lang="en-US" sz="1800" dirty="0"/>
          </a:p>
          <a:p>
            <a:pPr marL="457200" indent="-457200">
              <a:buClr>
                <a:schemeClr val="tx1">
                  <a:lumMod val="75000"/>
                  <a:lumOff val="25000"/>
                </a:schemeClr>
              </a:buClr>
              <a:buFont typeface="+mj-lt"/>
              <a:buAutoNum type="arabicPeriod"/>
            </a:pPr>
            <a:endParaRPr lang="en-US" sz="2400" dirty="0" smtClean="0"/>
          </a:p>
          <a:p>
            <a:pPr marL="457200" indent="-457200">
              <a:buClr>
                <a:schemeClr val="tx1">
                  <a:lumMod val="75000"/>
                  <a:lumOff val="25000"/>
                </a:schemeClr>
              </a:buClr>
              <a:buFont typeface="+mj-lt"/>
              <a:buAutoNum type="arabicPeriod"/>
            </a:pPr>
            <a:r>
              <a:rPr lang="en-US" sz="2400" dirty="0" smtClean="0"/>
              <a:t>Set up the shared cluster before the session</a:t>
            </a:r>
            <a:endParaRPr lang="en-US" sz="2400" dirty="0"/>
          </a:p>
          <a:p>
            <a:pPr>
              <a:buClr>
                <a:schemeClr val="tx1">
                  <a:lumMod val="75000"/>
                  <a:lumOff val="25000"/>
                </a:schemeClr>
              </a:buClr>
            </a:pPr>
            <a:r>
              <a:rPr lang="en-US" sz="2400" dirty="0" smtClean="0"/>
              <a:t>	https</a:t>
            </a:r>
            <a:r>
              <a:rPr lang="en-US" sz="2400" dirty="0"/>
              <a:t>://github.com/Marcinthecloud/</a:t>
            </a:r>
            <a:r>
              <a:rPr lang="en-US" sz="2400" dirty="0" smtClean="0"/>
              <a:t>AzureTechDaySetup</a:t>
            </a:r>
          </a:p>
          <a:p>
            <a:pPr marL="457200" indent="-457200">
              <a:buClr>
                <a:schemeClr val="tx1">
                  <a:lumMod val="75000"/>
                  <a:lumOff val="25000"/>
                </a:schemeClr>
              </a:buClr>
              <a:buFont typeface="+mj-lt"/>
              <a:buAutoNum type="arabicPeriod"/>
            </a:pPr>
            <a:endParaRPr lang="en-US" sz="2400" dirty="0"/>
          </a:p>
          <a:p>
            <a:pPr marL="457200" indent="-457200">
              <a:buClr>
                <a:schemeClr val="tx1">
                  <a:lumMod val="75000"/>
                  <a:lumOff val="25000"/>
                </a:schemeClr>
              </a:buClr>
              <a:buFont typeface="+mj-lt"/>
              <a:buAutoNum type="arabicPeriod" startAt="3"/>
            </a:pPr>
            <a:r>
              <a:rPr lang="en-US" sz="2400" dirty="0" smtClean="0"/>
              <a:t>Deliver content starting with this deck </a:t>
            </a:r>
          </a:p>
          <a:p>
            <a:pPr>
              <a:buClr>
                <a:schemeClr val="tx1">
                  <a:lumMod val="75000"/>
                  <a:lumOff val="25000"/>
                </a:schemeClr>
              </a:buClr>
            </a:pPr>
            <a:r>
              <a:rPr lang="en-US" sz="2400" dirty="0" smtClean="0"/>
              <a:t>	Every subtitle slide in this deck corresponds to a section in the 	following </a:t>
            </a:r>
            <a:r>
              <a:rPr lang="en-US" sz="2400" dirty="0" err="1" smtClean="0"/>
              <a:t>git</a:t>
            </a:r>
            <a:r>
              <a:rPr lang="en-US" sz="2400" dirty="0" smtClean="0"/>
              <a:t> repo with 1 exception. </a:t>
            </a:r>
          </a:p>
          <a:p>
            <a:pPr>
              <a:buClr>
                <a:schemeClr val="tx1">
                  <a:lumMod val="75000"/>
                  <a:lumOff val="25000"/>
                </a:schemeClr>
              </a:buClr>
            </a:pPr>
            <a:r>
              <a:rPr lang="en-US" sz="2400" dirty="0"/>
              <a:t>	</a:t>
            </a:r>
            <a:r>
              <a:rPr lang="en-US" sz="2400" dirty="0" smtClean="0"/>
              <a:t>The exception is that you are free to do your own architecture or always on </a:t>
            </a:r>
          </a:p>
          <a:p>
            <a:pPr>
              <a:buClr>
                <a:schemeClr val="tx1">
                  <a:lumMod val="75000"/>
                  <a:lumOff val="25000"/>
                </a:schemeClr>
              </a:buClr>
            </a:pPr>
            <a:r>
              <a:rPr lang="en-US" sz="2400" dirty="0"/>
              <a:t>	</a:t>
            </a:r>
            <a:r>
              <a:rPr lang="en-US" sz="2400" dirty="0" smtClean="0"/>
              <a:t>demo/pitch: </a:t>
            </a:r>
          </a:p>
          <a:p>
            <a:pPr>
              <a:buClr>
                <a:schemeClr val="tx1">
                  <a:lumMod val="75000"/>
                  <a:lumOff val="25000"/>
                </a:schemeClr>
              </a:buClr>
            </a:pPr>
            <a:r>
              <a:rPr lang="en-US" sz="2400" dirty="0" smtClean="0"/>
              <a:t>	https</a:t>
            </a:r>
            <a:r>
              <a:rPr lang="en-US" sz="2400" dirty="0"/>
              <a:t>://github.com/Marcinthecloud/</a:t>
            </a:r>
            <a:r>
              <a:rPr lang="en-US" sz="2400" dirty="0" err="1" smtClean="0"/>
              <a:t>DataStaxDay</a:t>
            </a:r>
            <a:endParaRPr lang="en-US" sz="2400" dirty="0" smtClean="0"/>
          </a:p>
          <a:p>
            <a:pPr>
              <a:buClr>
                <a:schemeClr val="tx1">
                  <a:lumMod val="75000"/>
                  <a:lumOff val="25000"/>
                </a:schemeClr>
              </a:buClr>
            </a:pPr>
            <a:endParaRPr lang="en-US" sz="2400" dirty="0" smtClean="0"/>
          </a:p>
          <a:p>
            <a:endParaRPr lang="en-US" sz="2400" dirty="0"/>
          </a:p>
        </p:txBody>
      </p:sp>
    </p:spTree>
    <p:extLst>
      <p:ext uri="{BB962C8B-B14F-4D97-AF65-F5344CB8AC3E}">
        <p14:creationId xmlns:p14="http://schemas.microsoft.com/office/powerpoint/2010/main" val="12668853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00026"/>
            <a:ext cx="7544153" cy="492443"/>
          </a:xfrm>
        </p:spPr>
        <p:txBody>
          <a:bodyPr vert="horz" lIns="0" tIns="0" rIns="91435" bIns="0" anchor="t" anchorCtr="0">
            <a:spAutoFit/>
          </a:bodyPr>
          <a:lstStyle/>
          <a:p>
            <a:r>
              <a:rPr lang="en-US" dirty="0" smtClean="0"/>
              <a:t>DataStax Enterprise Search</a:t>
            </a:r>
            <a:endParaRPr lang="en-US" dirty="0"/>
          </a:p>
        </p:txBody>
      </p:sp>
      <p:sp>
        <p:nvSpPr>
          <p:cNvPr id="3" name="Footer Placeholder 2"/>
          <p:cNvSpPr>
            <a:spLocks noGrp="1"/>
          </p:cNvSpPr>
          <p:nvPr>
            <p:ph type="ftr" sz="quarter" idx="11"/>
          </p:nvPr>
        </p:nvSpPr>
        <p:spPr/>
        <p:txBody>
          <a:bodyPr/>
          <a:lstStyle/>
          <a:p>
            <a:r>
              <a:rPr lang="en-US" smtClean="0">
                <a:solidFill>
                  <a:prstClr val="white">
                    <a:lumMod val="65000"/>
                  </a:prstClr>
                </a:solidFill>
              </a:rPr>
              <a:t>Confidential</a:t>
            </a:r>
            <a:endParaRPr lang="en-US">
              <a:solidFill>
                <a:prstClr val="white">
                  <a:lumMod val="65000"/>
                </a:prstClr>
              </a:solidFill>
            </a:endParaRPr>
          </a:p>
        </p:txBody>
      </p:sp>
      <p:sp>
        <p:nvSpPr>
          <p:cNvPr id="4" name="Slide Number Placeholder 3"/>
          <p:cNvSpPr>
            <a:spLocks noGrp="1"/>
          </p:cNvSpPr>
          <p:nvPr>
            <p:ph type="sldNum" sz="quarter" idx="12"/>
          </p:nvPr>
        </p:nvSpPr>
        <p:spPr/>
        <p:txBody>
          <a:bodyPr/>
          <a:lstStyle/>
          <a:p>
            <a:fld id="{83E0DFF5-1F6D-A942-9B98-369D425D5306}" type="slidenum">
              <a:rPr lang="en-US" smtClean="0">
                <a:solidFill>
                  <a:prstClr val="white">
                    <a:lumMod val="65000"/>
                  </a:prstClr>
                </a:solidFill>
              </a:rPr>
              <a:pPr/>
              <a:t>10</a:t>
            </a:fld>
            <a:endParaRPr lang="en-US">
              <a:solidFill>
                <a:prstClr val="white">
                  <a:lumMod val="65000"/>
                </a:prstClr>
              </a:solidFill>
            </a:endParaRPr>
          </a:p>
        </p:txBody>
      </p:sp>
      <p:pic>
        <p:nvPicPr>
          <p:cNvPr id="5" name="Picture 4" descr="Screen Shot 2015-07-16 at 8.40.3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263" y="1063473"/>
            <a:ext cx="4668292" cy="3411983"/>
          </a:xfrm>
          <a:prstGeom prst="rect">
            <a:avLst/>
          </a:prstGeom>
          <a:ln>
            <a:solidFill>
              <a:schemeClr val="accent2"/>
            </a:solidFill>
          </a:ln>
        </p:spPr>
      </p:pic>
      <p:sp>
        <p:nvSpPr>
          <p:cNvPr id="11" name="TextBox 10"/>
          <p:cNvSpPr txBox="1"/>
          <p:nvPr/>
        </p:nvSpPr>
        <p:spPr>
          <a:xfrm>
            <a:off x="5296369" y="952905"/>
            <a:ext cx="3602295" cy="3739482"/>
          </a:xfrm>
          <a:prstGeom prst="rect">
            <a:avLst/>
          </a:prstGeom>
          <a:noFill/>
        </p:spPr>
        <p:txBody>
          <a:bodyPr wrap="square" lIns="91435" tIns="45718" rIns="91435" bIns="45718" rtlCol="0">
            <a:spAutoFit/>
          </a:bodyPr>
          <a:lstStyle/>
          <a:p>
            <a:pPr>
              <a:lnSpc>
                <a:spcPct val="120000"/>
              </a:lnSpc>
            </a:pPr>
            <a:r>
              <a:rPr lang="en-US" b="1" dirty="0" smtClean="0">
                <a:solidFill>
                  <a:schemeClr val="bg1">
                    <a:lumMod val="50000"/>
                  </a:schemeClr>
                </a:solidFill>
                <a:latin typeface="Helvetica Neue"/>
                <a:cs typeface="Helvetica Neue"/>
              </a:rPr>
              <a:t>As data is inserted or updated</a:t>
            </a: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in Cassandra…</a:t>
            </a:r>
          </a:p>
          <a:p>
            <a:pPr>
              <a:lnSpc>
                <a:spcPct val="120000"/>
              </a:lnSpc>
            </a:pP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it is automatically indexed and</a:t>
            </a:r>
          </a:p>
          <a:p>
            <a:pPr>
              <a:lnSpc>
                <a:spcPct val="120000"/>
              </a:lnSpc>
            </a:pP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made available for search</a:t>
            </a: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in real time.</a:t>
            </a:r>
          </a:p>
          <a:p>
            <a:pPr>
              <a:lnSpc>
                <a:spcPct val="120000"/>
              </a:lnSpc>
            </a:pP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sym typeface="Wingdings"/>
              </a:rPr>
              <a:t> </a:t>
            </a:r>
            <a:r>
              <a:rPr lang="en-US" b="1" dirty="0">
                <a:solidFill>
                  <a:schemeClr val="bg1">
                    <a:lumMod val="50000"/>
                  </a:schemeClr>
                </a:solidFill>
                <a:latin typeface="Helvetica Neue"/>
                <a:cs typeface="Helvetica Neue"/>
                <a:sym typeface="Wingdings"/>
              </a:rPr>
              <a:t>G</a:t>
            </a:r>
            <a:r>
              <a:rPr lang="en-US" b="1" dirty="0" smtClean="0">
                <a:solidFill>
                  <a:schemeClr val="bg1">
                    <a:lumMod val="50000"/>
                  </a:schemeClr>
                </a:solidFill>
                <a:latin typeface="Helvetica Neue"/>
                <a:cs typeface="Helvetica Neue"/>
                <a:sym typeface="Wingdings"/>
              </a:rPr>
              <a:t>et this search query functionality by simply inserting data into DSE</a:t>
            </a:r>
            <a:endParaRPr lang="en-US" b="1" dirty="0" smtClean="0">
              <a:solidFill>
                <a:schemeClr val="bg1">
                  <a:lumMod val="50000"/>
                </a:schemeClr>
              </a:solidFill>
              <a:latin typeface="Helvetica Neue"/>
              <a:cs typeface="Helvetica Neue"/>
            </a:endParaRPr>
          </a:p>
        </p:txBody>
      </p:sp>
    </p:spTree>
    <p:extLst>
      <p:ext uri="{BB962C8B-B14F-4D97-AF65-F5344CB8AC3E}">
        <p14:creationId xmlns:p14="http://schemas.microsoft.com/office/powerpoint/2010/main" val="2398823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00026"/>
            <a:ext cx="7544153" cy="492443"/>
          </a:xfrm>
        </p:spPr>
        <p:txBody>
          <a:bodyPr vert="horz" lIns="0" tIns="0" rIns="91435" bIns="0" anchor="t" anchorCtr="0">
            <a:spAutoFit/>
          </a:bodyPr>
          <a:lstStyle/>
          <a:p>
            <a:r>
              <a:rPr lang="en-US" dirty="0" smtClean="0"/>
              <a:t>DataStax Enterprise Analytics</a:t>
            </a:r>
            <a:endParaRPr lang="en-US" dirty="0"/>
          </a:p>
        </p:txBody>
      </p:sp>
      <p:sp>
        <p:nvSpPr>
          <p:cNvPr id="3" name="Footer Placeholder 2"/>
          <p:cNvSpPr>
            <a:spLocks noGrp="1"/>
          </p:cNvSpPr>
          <p:nvPr>
            <p:ph type="ftr" sz="quarter" idx="11"/>
          </p:nvPr>
        </p:nvSpPr>
        <p:spPr/>
        <p:txBody>
          <a:bodyPr/>
          <a:lstStyle/>
          <a:p>
            <a:r>
              <a:rPr lang="en-US" smtClean="0">
                <a:solidFill>
                  <a:prstClr val="white">
                    <a:lumMod val="65000"/>
                  </a:prstClr>
                </a:solidFill>
              </a:rPr>
              <a:t>Confidential</a:t>
            </a:r>
            <a:endParaRPr lang="en-US">
              <a:solidFill>
                <a:prstClr val="white">
                  <a:lumMod val="65000"/>
                </a:prstClr>
              </a:solidFill>
            </a:endParaRPr>
          </a:p>
        </p:txBody>
      </p:sp>
      <p:sp>
        <p:nvSpPr>
          <p:cNvPr id="4" name="Slide Number Placeholder 3"/>
          <p:cNvSpPr>
            <a:spLocks noGrp="1"/>
          </p:cNvSpPr>
          <p:nvPr>
            <p:ph type="sldNum" sz="quarter" idx="12"/>
          </p:nvPr>
        </p:nvSpPr>
        <p:spPr>
          <a:xfrm>
            <a:off x="7189357" y="5002222"/>
            <a:ext cx="1559757" cy="274320"/>
          </a:xfrm>
        </p:spPr>
        <p:txBody>
          <a:bodyPr/>
          <a:lstStyle/>
          <a:p>
            <a:fld id="{83E0DFF5-1F6D-A942-9B98-369D425D5306}" type="slidenum">
              <a:rPr lang="en-US" smtClean="0">
                <a:solidFill>
                  <a:prstClr val="white">
                    <a:lumMod val="65000"/>
                  </a:prstClr>
                </a:solidFill>
              </a:rPr>
              <a:pPr/>
              <a:t>11</a:t>
            </a:fld>
            <a:endParaRPr lang="en-US">
              <a:solidFill>
                <a:prstClr val="white">
                  <a:lumMod val="65000"/>
                </a:prstClr>
              </a:solidFill>
            </a:endParaRPr>
          </a:p>
        </p:txBody>
      </p:sp>
      <p:pic>
        <p:nvPicPr>
          <p:cNvPr id="5" name="Picture 4"/>
          <p:cNvPicPr>
            <a:picLocks noChangeAspect="1"/>
          </p:cNvPicPr>
          <p:nvPr/>
        </p:nvPicPr>
        <p:blipFill>
          <a:blip r:embed="rId2"/>
          <a:stretch>
            <a:fillRect/>
          </a:stretch>
        </p:blipFill>
        <p:spPr>
          <a:xfrm>
            <a:off x="1549309" y="1460830"/>
            <a:ext cx="2049681" cy="1038225"/>
          </a:xfrm>
          <a:prstGeom prst="rect">
            <a:avLst/>
          </a:prstGeom>
        </p:spPr>
      </p:pic>
      <p:pic>
        <p:nvPicPr>
          <p:cNvPr id="6" name="Picture 5"/>
          <p:cNvPicPr>
            <a:picLocks noChangeAspect="1"/>
          </p:cNvPicPr>
          <p:nvPr/>
        </p:nvPicPr>
        <p:blipFill>
          <a:blip r:embed="rId3"/>
          <a:stretch>
            <a:fillRect/>
          </a:stretch>
        </p:blipFill>
        <p:spPr>
          <a:xfrm>
            <a:off x="3044849" y="2461656"/>
            <a:ext cx="1318543" cy="930450"/>
          </a:xfrm>
          <a:prstGeom prst="rect">
            <a:avLst/>
          </a:prstGeom>
        </p:spPr>
      </p:pic>
      <p:pic>
        <p:nvPicPr>
          <p:cNvPr id="12" name="Picture 11"/>
          <p:cNvPicPr>
            <a:picLocks noChangeAspect="1"/>
          </p:cNvPicPr>
          <p:nvPr/>
        </p:nvPicPr>
        <p:blipFill>
          <a:blip r:embed="rId4"/>
          <a:stretch>
            <a:fillRect/>
          </a:stretch>
        </p:blipFill>
        <p:spPr>
          <a:xfrm>
            <a:off x="395110" y="2560237"/>
            <a:ext cx="2096350" cy="742718"/>
          </a:xfrm>
          <a:prstGeom prst="rect">
            <a:avLst/>
          </a:prstGeom>
        </p:spPr>
      </p:pic>
      <p:sp>
        <p:nvSpPr>
          <p:cNvPr id="18" name="TextBox 17"/>
          <p:cNvSpPr txBox="1"/>
          <p:nvPr/>
        </p:nvSpPr>
        <p:spPr>
          <a:xfrm>
            <a:off x="5296370" y="952905"/>
            <a:ext cx="3847630" cy="3739482"/>
          </a:xfrm>
          <a:prstGeom prst="rect">
            <a:avLst/>
          </a:prstGeom>
          <a:noFill/>
        </p:spPr>
        <p:txBody>
          <a:bodyPr wrap="square" lIns="91435" tIns="45718" rIns="91435" bIns="45718" rtlCol="0">
            <a:spAutoFit/>
          </a:bodyPr>
          <a:lstStyle/>
          <a:p>
            <a:pPr>
              <a:lnSpc>
                <a:spcPct val="120000"/>
              </a:lnSpc>
            </a:pPr>
            <a:r>
              <a:rPr lang="en-US" b="1" dirty="0" smtClean="0">
                <a:solidFill>
                  <a:schemeClr val="bg1">
                    <a:lumMod val="50000"/>
                  </a:schemeClr>
                </a:solidFill>
                <a:latin typeface="Helvetica Neue"/>
                <a:cs typeface="Helvetica Neue"/>
              </a:rPr>
              <a:t>Data in Cassandra used by Spark</a:t>
            </a:r>
          </a:p>
          <a:p>
            <a:pPr>
              <a:lnSpc>
                <a:spcPct val="120000"/>
              </a:lnSpc>
            </a:pPr>
            <a:r>
              <a:rPr lang="en-US" b="1" dirty="0" smtClean="0">
                <a:solidFill>
                  <a:schemeClr val="bg1">
                    <a:lumMod val="50000"/>
                  </a:schemeClr>
                </a:solidFill>
                <a:latin typeface="Helvetica Neue"/>
                <a:cs typeface="Helvetica Neue"/>
              </a:rPr>
              <a:t> √  SQL queries, joins</a:t>
            </a:r>
          </a:p>
          <a:p>
            <a:pPr>
              <a:lnSpc>
                <a:spcPct val="120000"/>
              </a:lnSpc>
            </a:pPr>
            <a:r>
              <a:rPr lang="en-US" b="1" dirty="0" smtClean="0">
                <a:solidFill>
                  <a:schemeClr val="bg1">
                    <a:lumMod val="50000"/>
                  </a:schemeClr>
                </a:solidFill>
                <a:latin typeface="Helvetica Neue"/>
                <a:cs typeface="Helvetica Neue"/>
              </a:rPr>
              <a:t> √  Aggregations, functions</a:t>
            </a:r>
          </a:p>
          <a:p>
            <a:pPr>
              <a:lnSpc>
                <a:spcPct val="120000"/>
              </a:lnSpc>
            </a:pPr>
            <a:endParaRPr lang="en-US" b="1" dirty="0">
              <a:solidFill>
                <a:schemeClr val="bg1">
                  <a:lumMod val="50000"/>
                </a:schemeClr>
              </a:solidFill>
              <a:latin typeface="Helvetica Neue"/>
              <a:cs typeface="Helvetica Neue"/>
            </a:endParaRPr>
          </a:p>
          <a:p>
            <a:pPr>
              <a:lnSpc>
                <a:spcPct val="120000"/>
              </a:lnSpc>
            </a:pPr>
            <a:endParaRPr lang="en-US" b="1" dirty="0" smtClean="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Streaming data processed in Spark the saved to </a:t>
            </a:r>
          </a:p>
          <a:p>
            <a:pPr>
              <a:lnSpc>
                <a:spcPct val="120000"/>
              </a:lnSpc>
            </a:pPr>
            <a:r>
              <a:rPr lang="en-US" b="1" dirty="0" smtClean="0">
                <a:solidFill>
                  <a:schemeClr val="bg1">
                    <a:lumMod val="50000"/>
                  </a:schemeClr>
                </a:solidFill>
                <a:latin typeface="Helvetica Neue"/>
                <a:cs typeface="Helvetica Neue"/>
              </a:rPr>
              <a:t>Cassandra</a:t>
            </a:r>
          </a:p>
          <a:p>
            <a:pPr>
              <a:lnSpc>
                <a:spcPct val="120000"/>
              </a:lnSpc>
            </a:pPr>
            <a:r>
              <a:rPr lang="en-US" b="1" dirty="0" smtClean="0">
                <a:solidFill>
                  <a:schemeClr val="bg1">
                    <a:lumMod val="50000"/>
                  </a:schemeClr>
                </a:solidFill>
                <a:latin typeface="Helvetica Neue"/>
                <a:cs typeface="Helvetica Neue"/>
              </a:rPr>
              <a:t> √  Real time analytics apps</a:t>
            </a:r>
          </a:p>
          <a:p>
            <a:pPr>
              <a:lnSpc>
                <a:spcPct val="120000"/>
              </a:lnSpc>
            </a:pPr>
            <a:r>
              <a:rPr lang="en-US" b="1" dirty="0" smtClean="0">
                <a:solidFill>
                  <a:schemeClr val="bg1">
                    <a:lumMod val="50000"/>
                  </a:schemeClr>
                </a:solidFill>
                <a:latin typeface="Helvetica Neue"/>
                <a:cs typeface="Helvetica Neue"/>
              </a:rPr>
              <a:t> √  Pre-aggregation</a:t>
            </a:r>
          </a:p>
          <a:p>
            <a:pPr>
              <a:lnSpc>
                <a:spcPct val="120000"/>
              </a:lnSpc>
            </a:pPr>
            <a:r>
              <a:rPr lang="en-US" b="1" dirty="0" smtClean="0">
                <a:solidFill>
                  <a:schemeClr val="bg1">
                    <a:lumMod val="50000"/>
                  </a:schemeClr>
                </a:solidFill>
                <a:latin typeface="Helvetica Neue"/>
                <a:cs typeface="Helvetica Neue"/>
              </a:rPr>
              <a:t> √  Real time parsing and ETL</a:t>
            </a:r>
          </a:p>
        </p:txBody>
      </p:sp>
    </p:spTree>
    <p:extLst>
      <p:ext uri="{BB962C8B-B14F-4D97-AF65-F5344CB8AC3E}">
        <p14:creationId xmlns:p14="http://schemas.microsoft.com/office/powerpoint/2010/main" val="28174735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5"/>
          <p:cNvSpPr txBox="1">
            <a:spLocks/>
          </p:cNvSpPr>
          <p:nvPr/>
        </p:nvSpPr>
        <p:spPr>
          <a:xfrm>
            <a:off x="6553200" y="4767264"/>
            <a:ext cx="2133600" cy="273844"/>
          </a:xfrm>
          <a:prstGeom prst="rect">
            <a:avLst/>
          </a:prstGeom>
          <a:noFill/>
          <a:ln>
            <a:noFill/>
          </a:ln>
        </p:spPr>
        <p:txBody>
          <a:bodyPr lIns="91421" tIns="45698" rIns="91421" bIns="45698" anchor="ctr" anchorCtr="0">
            <a:noAutofit/>
          </a:bodyPr>
          <a:lstStyle>
            <a:defPPr>
              <a:defRPr lang="en-US"/>
            </a:defPPr>
            <a:lvl1pPr marL="0" marR="0" indent="0" algn="r" defTabSz="457200" rtl="0" eaLnBrk="1" latinLnBrk="0" hangingPunct="1">
              <a:spcBef>
                <a:spcPts val="0"/>
              </a:spcBef>
              <a:buNone/>
              <a:defRPr sz="900" b="0" i="0" u="none" strike="noStrike" kern="1200" cap="none" baseline="0">
                <a:solidFill>
                  <a:srgbClr val="88888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smtClean="0"/>
              <a:pPr/>
              <a:t>12</a:t>
            </a:fld>
            <a:endParaRPr lang="en-US" dirty="0"/>
          </a:p>
        </p:txBody>
      </p:sp>
      <p:sp>
        <p:nvSpPr>
          <p:cNvPr id="3" name="Title 2"/>
          <p:cNvSpPr>
            <a:spLocks noGrp="1"/>
          </p:cNvSpPr>
          <p:nvPr>
            <p:ph type="title"/>
          </p:nvPr>
        </p:nvSpPr>
        <p:spPr/>
        <p:txBody>
          <a:bodyPr>
            <a:normAutofit fontScale="90000"/>
          </a:bodyPr>
          <a:lstStyle/>
          <a:p>
            <a:r>
              <a:rPr lang="en-US" dirty="0" smtClean="0"/>
              <a:t>Integrated </a:t>
            </a:r>
            <a:r>
              <a:rPr lang="en-US" dirty="0"/>
              <a:t>Multi</a:t>
            </a:r>
            <a:r>
              <a:rPr lang="en-US" dirty="0" smtClean="0"/>
              <a:t>-Model Platform</a:t>
            </a:r>
            <a:r>
              <a:rPr lang="en-US" dirty="0"/>
              <a:t/>
            </a:r>
            <a:br>
              <a:rPr lang="en-US" dirty="0"/>
            </a:br>
            <a:endParaRPr lang="en-US" dirty="0"/>
          </a:p>
        </p:txBody>
      </p:sp>
      <p:sp>
        <p:nvSpPr>
          <p:cNvPr id="21" name="Merge 20"/>
          <p:cNvSpPr/>
          <p:nvPr/>
        </p:nvSpPr>
        <p:spPr>
          <a:xfrm rot="5400000">
            <a:off x="3592931" y="1887099"/>
            <a:ext cx="2676498" cy="1738746"/>
          </a:xfrm>
          <a:prstGeom prst="flowChartMerge">
            <a:avLst/>
          </a:prstGeom>
          <a:gradFill flip="none" rotWithShape="1">
            <a:gsLst>
              <a:gs pos="0">
                <a:schemeClr val="bg1">
                  <a:lumMod val="75000"/>
                  <a:alpha val="97000"/>
                </a:schemeClr>
              </a:gs>
              <a:gs pos="100000">
                <a:srgbClr val="FFFFFF"/>
              </a:gs>
            </a:gsLst>
            <a:lin ang="16200000" scaled="0"/>
            <a:tileRect/>
          </a:gradFill>
          <a:ln>
            <a:solidFill>
              <a:schemeClr val="tx1">
                <a:lumMod val="50000"/>
                <a:lumOff val="50000"/>
                <a:alpha val="0"/>
              </a:schemeClr>
            </a:solidFill>
          </a:ln>
          <a:effectLst>
            <a:softEdge rad="25400"/>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9" name="Group 8"/>
          <p:cNvGrpSpPr/>
          <p:nvPr/>
        </p:nvGrpSpPr>
        <p:grpSpPr>
          <a:xfrm>
            <a:off x="5651558" y="1418220"/>
            <a:ext cx="2204357" cy="2676500"/>
            <a:chOff x="5313344" y="1233500"/>
            <a:chExt cx="2204357" cy="2676500"/>
          </a:xfrm>
        </p:grpSpPr>
        <p:grpSp>
          <p:nvGrpSpPr>
            <p:cNvPr id="5" name="Group 4"/>
            <p:cNvGrpSpPr/>
            <p:nvPr/>
          </p:nvGrpSpPr>
          <p:grpSpPr>
            <a:xfrm>
              <a:off x="5313344" y="2604407"/>
              <a:ext cx="2204357" cy="622513"/>
              <a:chOff x="2333626" y="1303563"/>
              <a:chExt cx="2204357" cy="622513"/>
            </a:xfrm>
            <a:effectLst>
              <a:outerShdw blurRad="50800" dist="38100" dir="6780000" algn="tl" rotWithShape="0">
                <a:srgbClr val="000000">
                  <a:alpha val="21000"/>
                </a:srgbClr>
              </a:outerShdw>
            </a:effectLst>
          </p:grpSpPr>
          <p:sp>
            <p:nvSpPr>
              <p:cNvPr id="15" name="Rounded Rectangle 14"/>
              <p:cNvSpPr/>
              <p:nvPr/>
            </p:nvSpPr>
            <p:spPr>
              <a:xfrm>
                <a:off x="2333626" y="1303563"/>
                <a:ext cx="2204357" cy="622513"/>
              </a:xfrm>
              <a:prstGeom prst="roundRect">
                <a:avLst>
                  <a:gd name="adj" fmla="val 9381"/>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Indexing</a:t>
                </a:r>
              </a:p>
              <a:p>
                <a:r>
                  <a:rPr lang="en-US" sz="1400" dirty="0" smtClean="0"/>
                  <a:t>&amp; Search</a:t>
                </a:r>
                <a:endParaRPr lang="en-US" sz="1400" dirty="0"/>
              </a:p>
            </p:txBody>
          </p:sp>
          <p:pic>
            <p:nvPicPr>
              <p:cNvPr id="16" name="Picture 15" descr="graph.png"/>
              <p:cNvPicPr>
                <a:picLocks noChangeAspect="1"/>
              </p:cNvPicPr>
              <p:nvPr/>
            </p:nvPicPr>
            <p:blipFill rotWithShape="1">
              <a:blip r:embed="rId3">
                <a:extLst>
                  <a:ext uri="{28A0092B-C50C-407E-A947-70E740481C1C}">
                    <a14:useLocalDpi xmlns:a14="http://schemas.microsoft.com/office/drawing/2010/main" val="0"/>
                  </a:ext>
                </a:extLst>
              </a:blip>
              <a:srcRect r="53422" b="67320"/>
              <a:stretch/>
            </p:blipFill>
            <p:spPr>
              <a:xfrm>
                <a:off x="3648985" y="1330776"/>
                <a:ext cx="649464" cy="534851"/>
              </a:xfrm>
              <a:prstGeom prst="rect">
                <a:avLst/>
              </a:prstGeom>
            </p:spPr>
          </p:pic>
        </p:grpSp>
        <p:grpSp>
          <p:nvGrpSpPr>
            <p:cNvPr id="6" name="Group 5"/>
            <p:cNvGrpSpPr/>
            <p:nvPr/>
          </p:nvGrpSpPr>
          <p:grpSpPr>
            <a:xfrm>
              <a:off x="5313344" y="3287487"/>
              <a:ext cx="2204357" cy="622513"/>
              <a:chOff x="2333626" y="1986643"/>
              <a:chExt cx="2204357" cy="622513"/>
            </a:xfrm>
            <a:effectLst>
              <a:outerShdw blurRad="50800" dist="38100" dir="6780000" algn="tl" rotWithShape="0">
                <a:srgbClr val="000000">
                  <a:alpha val="21000"/>
                </a:srgbClr>
              </a:outerShdw>
            </a:effectLst>
          </p:grpSpPr>
          <p:sp>
            <p:nvSpPr>
              <p:cNvPr id="10" name="Rounded Rectangle 9"/>
              <p:cNvSpPr/>
              <p:nvPr/>
            </p:nvSpPr>
            <p:spPr>
              <a:xfrm>
                <a:off x="2333626" y="1986643"/>
                <a:ext cx="2204357" cy="622513"/>
              </a:xfrm>
              <a:prstGeom prst="roundRect">
                <a:avLst>
                  <a:gd name="adj" fmla="val 9381"/>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Streaming</a:t>
                </a:r>
              </a:p>
              <a:p>
                <a:r>
                  <a:rPr lang="en-US" sz="1400" dirty="0" smtClean="0"/>
                  <a:t>Analytics</a:t>
                </a:r>
                <a:endParaRPr lang="en-US" sz="1400" dirty="0"/>
              </a:p>
            </p:txBody>
          </p:sp>
          <p:pic>
            <p:nvPicPr>
              <p:cNvPr id="8" name="Picture 7" descr="streaming.png"/>
              <p:cNvPicPr>
                <a:picLocks noChangeAspect="1"/>
              </p:cNvPicPr>
              <p:nvPr/>
            </p:nvPicPr>
            <p:blipFill rotWithShape="1">
              <a:blip r:embed="rId4">
                <a:extLst>
                  <a:ext uri="{28A0092B-C50C-407E-A947-70E740481C1C}">
                    <a14:useLocalDpi xmlns:a14="http://schemas.microsoft.com/office/drawing/2010/main" val="0"/>
                  </a:ext>
                </a:extLst>
              </a:blip>
              <a:srcRect l="13699" t="78265" r="60639"/>
              <a:stretch/>
            </p:blipFill>
            <p:spPr>
              <a:xfrm>
                <a:off x="3546928" y="2044487"/>
                <a:ext cx="838948" cy="459738"/>
              </a:xfrm>
              <a:prstGeom prst="rect">
                <a:avLst/>
              </a:prstGeom>
            </p:spPr>
          </p:pic>
        </p:grpSp>
        <p:grpSp>
          <p:nvGrpSpPr>
            <p:cNvPr id="4" name="Group 3"/>
            <p:cNvGrpSpPr/>
            <p:nvPr/>
          </p:nvGrpSpPr>
          <p:grpSpPr>
            <a:xfrm>
              <a:off x="5313344" y="1233500"/>
              <a:ext cx="2204357" cy="622513"/>
              <a:chOff x="4606017" y="1303563"/>
              <a:chExt cx="2204357" cy="622513"/>
            </a:xfrm>
            <a:effectLst>
              <a:outerShdw blurRad="50800" dist="38100" dir="6780000" algn="tl" rotWithShape="0">
                <a:srgbClr val="000000">
                  <a:alpha val="21000"/>
                </a:srgbClr>
              </a:outerShdw>
            </a:effectLst>
          </p:grpSpPr>
          <p:sp>
            <p:nvSpPr>
              <p:cNvPr id="19" name="Rounded Rectangle 18"/>
              <p:cNvSpPr/>
              <p:nvPr/>
            </p:nvSpPr>
            <p:spPr>
              <a:xfrm>
                <a:off x="4606017" y="1303563"/>
                <a:ext cx="2204357" cy="622513"/>
              </a:xfrm>
              <a:prstGeom prst="roundRect">
                <a:avLst>
                  <a:gd name="adj" fmla="val 9381"/>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Graph</a:t>
                </a:r>
                <a:endParaRPr lang="en-US" sz="1400" dirty="0"/>
              </a:p>
            </p:txBody>
          </p:sp>
          <p:pic>
            <p:nvPicPr>
              <p:cNvPr id="12" name="Picture 11" descr="graph.png"/>
              <p:cNvPicPr>
                <a:picLocks noChangeAspect="1"/>
              </p:cNvPicPr>
              <p:nvPr/>
            </p:nvPicPr>
            <p:blipFill rotWithShape="1">
              <a:blip r:embed="rId3">
                <a:extLst>
                  <a:ext uri="{28A0092B-C50C-407E-A947-70E740481C1C}">
                    <a14:useLocalDpi xmlns:a14="http://schemas.microsoft.com/office/drawing/2010/main" val="0"/>
                  </a:ext>
                </a:extLst>
              </a:blip>
              <a:srcRect l="30269" t="71549" r="31715" b="-2325"/>
              <a:stretch/>
            </p:blipFill>
            <p:spPr>
              <a:xfrm>
                <a:off x="5958116" y="1361768"/>
                <a:ext cx="549729" cy="522366"/>
              </a:xfrm>
              <a:prstGeom prst="rect">
                <a:avLst/>
              </a:prstGeom>
            </p:spPr>
          </p:pic>
        </p:grpSp>
        <p:grpSp>
          <p:nvGrpSpPr>
            <p:cNvPr id="7" name="Group 6"/>
            <p:cNvGrpSpPr/>
            <p:nvPr/>
          </p:nvGrpSpPr>
          <p:grpSpPr>
            <a:xfrm>
              <a:off x="5313344" y="1916580"/>
              <a:ext cx="2204357" cy="622513"/>
              <a:chOff x="4606017" y="1986643"/>
              <a:chExt cx="2204357" cy="622513"/>
            </a:xfrm>
            <a:effectLst>
              <a:outerShdw blurRad="50800" dist="38100" dir="6780000" algn="tl" rotWithShape="0">
                <a:srgbClr val="000000">
                  <a:alpha val="21000"/>
                </a:srgbClr>
              </a:outerShdw>
            </a:effectLst>
          </p:grpSpPr>
          <p:sp>
            <p:nvSpPr>
              <p:cNvPr id="17" name="Rounded Rectangle 16"/>
              <p:cNvSpPr/>
              <p:nvPr/>
            </p:nvSpPr>
            <p:spPr>
              <a:xfrm>
                <a:off x="4606017" y="1986643"/>
                <a:ext cx="2204357" cy="622513"/>
              </a:xfrm>
              <a:prstGeom prst="roundRect">
                <a:avLst>
                  <a:gd name="adj" fmla="val 9381"/>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Batch</a:t>
                </a:r>
              </a:p>
              <a:p>
                <a:r>
                  <a:rPr lang="en-US" sz="1400" dirty="0" smtClean="0"/>
                  <a:t>Analytics</a:t>
                </a:r>
                <a:endParaRPr lang="en-US" sz="1400" dirty="0"/>
              </a:p>
            </p:txBody>
          </p:sp>
          <p:pic>
            <p:nvPicPr>
              <p:cNvPr id="11" name="Picture 10" descr="graph.png"/>
              <p:cNvPicPr>
                <a:picLocks noChangeAspect="1"/>
              </p:cNvPicPr>
              <p:nvPr/>
            </p:nvPicPr>
            <p:blipFill rotWithShape="1">
              <a:blip r:embed="rId3">
                <a:extLst>
                  <a:ext uri="{28A0092B-C50C-407E-A947-70E740481C1C}">
                    <a14:useLocalDpi xmlns:a14="http://schemas.microsoft.com/office/drawing/2010/main" val="0"/>
                  </a:ext>
                </a:extLst>
              </a:blip>
              <a:srcRect l="64861" t="-1519" b="74675"/>
              <a:stretch/>
            </p:blipFill>
            <p:spPr>
              <a:xfrm>
                <a:off x="5889319" y="2044487"/>
                <a:ext cx="573328" cy="514095"/>
              </a:xfrm>
              <a:prstGeom prst="rect">
                <a:avLst/>
              </a:prstGeom>
            </p:spPr>
          </p:pic>
        </p:grpSp>
      </p:grpSp>
      <p:sp>
        <p:nvSpPr>
          <p:cNvPr id="25" name="Shape 1231"/>
          <p:cNvSpPr/>
          <p:nvPr/>
        </p:nvSpPr>
        <p:spPr>
          <a:xfrm>
            <a:off x="1604938" y="1442041"/>
            <a:ext cx="2525747" cy="2563543"/>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spcBef>
                <a:spcPts val="0"/>
              </a:spcBef>
              <a:buNone/>
            </a:pPr>
            <a:endParaRPr>
              <a:ln>
                <a:solidFill>
                  <a:srgbClr val="0E316E"/>
                </a:solidFill>
              </a:ln>
            </a:endParaRPr>
          </a:p>
        </p:txBody>
      </p:sp>
      <p:sp>
        <p:nvSpPr>
          <p:cNvPr id="26" name="Shape 1232"/>
          <p:cNvSpPr/>
          <p:nvPr/>
        </p:nvSpPr>
        <p:spPr>
          <a:xfrm>
            <a:off x="3813833" y="2444938"/>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7" name="Shape 1237"/>
          <p:cNvSpPr/>
          <p:nvPr/>
        </p:nvSpPr>
        <p:spPr>
          <a:xfrm>
            <a:off x="1288086" y="2444938"/>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8" name="Shape 1238"/>
          <p:cNvSpPr/>
          <p:nvPr/>
        </p:nvSpPr>
        <p:spPr>
          <a:xfrm>
            <a:off x="2570457" y="3686516"/>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9" name="Shape 1239"/>
          <p:cNvSpPr/>
          <p:nvPr/>
        </p:nvSpPr>
        <p:spPr>
          <a:xfrm>
            <a:off x="2570457" y="1122973"/>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spTree>
    <p:extLst>
      <p:ext uri="{BB962C8B-B14F-4D97-AF65-F5344CB8AC3E}">
        <p14:creationId xmlns:p14="http://schemas.microsoft.com/office/powerpoint/2010/main" val="5225970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p:cNvSpPr>
            <a:spLocks noGrp="1"/>
          </p:cNvSpPr>
          <p:nvPr>
            <p:ph type="title"/>
          </p:nvPr>
        </p:nvSpPr>
        <p:spPr>
          <a:xfrm>
            <a:off x="355350" y="310078"/>
            <a:ext cx="8699014" cy="430887"/>
          </a:xfrm>
        </p:spPr>
        <p:txBody>
          <a:bodyPr wrap="square">
            <a:spAutoFit/>
          </a:bodyPr>
          <a:lstStyle/>
          <a:p>
            <a:r>
              <a:rPr lang="en-US" sz="2800" dirty="0" smtClean="0"/>
              <a:t>Tooling and Services</a:t>
            </a:r>
            <a:endParaRPr lang="en-US" sz="2800" dirty="0"/>
          </a:p>
        </p:txBody>
      </p:sp>
      <p:sp>
        <p:nvSpPr>
          <p:cNvPr id="70" name="Slide Number Placeholder 69"/>
          <p:cNvSpPr>
            <a:spLocks noGrp="1"/>
          </p:cNvSpPr>
          <p:nvPr>
            <p:ph type="sldNum" sz="quarter" idx="12"/>
          </p:nvPr>
        </p:nvSpPr>
        <p:spPr/>
        <p:txBody>
          <a:bodyPr/>
          <a:lstStyle/>
          <a:p>
            <a:fld id="{83E0DFF5-1F6D-A942-9B98-369D425D5306}" type="slidenum">
              <a:rPr lang="en-US" smtClean="0"/>
              <a:pPr/>
              <a:t>13</a:t>
            </a:fld>
            <a:endParaRPr lang="en-US" dirty="0"/>
          </a:p>
        </p:txBody>
      </p:sp>
      <p:pic>
        <p:nvPicPr>
          <p:cNvPr id="2" name="Picture 1"/>
          <p:cNvPicPr>
            <a:picLocks noChangeAspect="1"/>
          </p:cNvPicPr>
          <p:nvPr/>
        </p:nvPicPr>
        <p:blipFill>
          <a:blip r:embed="rId3"/>
          <a:stretch>
            <a:fillRect/>
          </a:stretch>
        </p:blipFill>
        <p:spPr>
          <a:xfrm>
            <a:off x="2548412" y="916918"/>
            <a:ext cx="4047133" cy="3984289"/>
          </a:xfrm>
          <a:prstGeom prst="rect">
            <a:avLst/>
          </a:prstGeom>
        </p:spPr>
      </p:pic>
    </p:spTree>
    <p:extLst>
      <p:ext uri="{BB962C8B-B14F-4D97-AF65-F5344CB8AC3E}">
        <p14:creationId xmlns:p14="http://schemas.microsoft.com/office/powerpoint/2010/main" val="249532687"/>
      </p:ext>
    </p:extLst>
  </p:cSld>
  <p:clrMapOvr>
    <a:masterClrMapping/>
  </p:clrMapOvr>
  <mc:AlternateContent xmlns:mc="http://schemas.openxmlformats.org/markup-compatibility/2006" xmlns:p14="http://schemas.microsoft.com/office/powerpoint/2010/main">
    <mc:Choice Requires="p14">
      <p:transition p14:dur="0" advTm="211520"/>
    </mc:Choice>
    <mc:Fallback xmlns="">
      <p:transition xmlns:p14="http://schemas.microsoft.com/office/powerpoint/2010/main" advTm="21152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Why do our customers choose DSE?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14</a:t>
            </a:fld>
            <a:endParaRPr lang="en-US"/>
          </a:p>
        </p:txBody>
      </p:sp>
      <p:sp>
        <p:nvSpPr>
          <p:cNvPr id="15" name="Content Placeholder 14"/>
          <p:cNvSpPr>
            <a:spLocks noGrp="1"/>
          </p:cNvSpPr>
          <p:nvPr>
            <p:ph sz="quarter" idx="1"/>
          </p:nvPr>
        </p:nvSpPr>
        <p:spPr>
          <a:xfrm>
            <a:off x="1338149" y="1137499"/>
            <a:ext cx="1736914" cy="471118"/>
          </a:xfrm>
        </p:spPr>
        <p:txBody>
          <a:bodyPr>
            <a:normAutofit/>
          </a:bodyPr>
          <a:lstStyle/>
          <a:p>
            <a:r>
              <a:rPr lang="en-US" dirty="0" smtClean="0"/>
              <a:t>Always On</a:t>
            </a:r>
          </a:p>
        </p:txBody>
      </p:sp>
      <p:pic>
        <p:nvPicPr>
          <p:cNvPr id="7" name="Picture 6"/>
          <p:cNvPicPr>
            <a:picLocks noChangeAspect="1"/>
          </p:cNvPicPr>
          <p:nvPr/>
        </p:nvPicPr>
        <p:blipFill>
          <a:blip r:embed="rId3"/>
          <a:stretch>
            <a:fillRect/>
          </a:stretch>
        </p:blipFill>
        <p:spPr>
          <a:xfrm>
            <a:off x="385703" y="1852003"/>
            <a:ext cx="3836259" cy="2296664"/>
          </a:xfrm>
          <a:prstGeom prst="rect">
            <a:avLst/>
          </a:prstGeom>
        </p:spPr>
      </p:pic>
      <p:pic>
        <p:nvPicPr>
          <p:cNvPr id="16" name="Picture 15"/>
          <p:cNvPicPr>
            <a:picLocks noChangeAspect="1"/>
          </p:cNvPicPr>
          <p:nvPr/>
        </p:nvPicPr>
        <p:blipFill>
          <a:blip r:embed="rId4"/>
          <a:stretch>
            <a:fillRect/>
          </a:stretch>
        </p:blipFill>
        <p:spPr>
          <a:xfrm>
            <a:off x="4779176" y="1855500"/>
            <a:ext cx="3958962" cy="1493537"/>
          </a:xfrm>
          <a:prstGeom prst="rect">
            <a:avLst/>
          </a:prstGeom>
        </p:spPr>
      </p:pic>
      <p:pic>
        <p:nvPicPr>
          <p:cNvPr id="17" name="Picture 16"/>
          <p:cNvPicPr>
            <a:picLocks noChangeAspect="1"/>
          </p:cNvPicPr>
          <p:nvPr/>
        </p:nvPicPr>
        <p:blipFill>
          <a:blip r:embed="rId5"/>
          <a:stretch>
            <a:fillRect/>
          </a:stretch>
        </p:blipFill>
        <p:spPr>
          <a:xfrm>
            <a:off x="4782378" y="3446797"/>
            <a:ext cx="3957088" cy="1483908"/>
          </a:xfrm>
          <a:prstGeom prst="rect">
            <a:avLst/>
          </a:prstGeom>
        </p:spPr>
      </p:pic>
      <p:sp>
        <p:nvSpPr>
          <p:cNvPr id="18" name="Content Placeholder 14"/>
          <p:cNvSpPr>
            <a:spLocks noGrp="1"/>
          </p:cNvSpPr>
          <p:nvPr>
            <p:ph sz="quarter" idx="1"/>
          </p:nvPr>
        </p:nvSpPr>
        <p:spPr>
          <a:xfrm>
            <a:off x="4707172" y="1141291"/>
            <a:ext cx="3994646" cy="471118"/>
          </a:xfrm>
        </p:spPr>
        <p:txBody>
          <a:bodyPr>
            <a:normAutofit/>
          </a:bodyPr>
          <a:lstStyle/>
          <a:p>
            <a:pPr algn="ctr"/>
            <a:r>
              <a:rPr lang="en-US" dirty="0" smtClean="0"/>
              <a:t>Active/Active Distributed</a:t>
            </a:r>
          </a:p>
        </p:txBody>
      </p:sp>
    </p:spTree>
    <p:extLst>
      <p:ext uri="{BB962C8B-B14F-4D97-AF65-F5344CB8AC3E}">
        <p14:creationId xmlns:p14="http://schemas.microsoft.com/office/powerpoint/2010/main" val="17296024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Why do our customers choose DSE?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15</a:t>
            </a:fld>
            <a:endParaRPr lang="en-US"/>
          </a:p>
        </p:txBody>
      </p:sp>
      <p:pic>
        <p:nvPicPr>
          <p:cNvPr id="9" name="Picture 8" descr="One_million_writ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926" y="1554334"/>
            <a:ext cx="3697111" cy="1883345"/>
          </a:xfrm>
          <a:prstGeom prst="rect">
            <a:avLst/>
          </a:prstGeom>
        </p:spPr>
      </p:pic>
      <p:sp>
        <p:nvSpPr>
          <p:cNvPr id="11" name="Content Placeholder 14"/>
          <p:cNvSpPr>
            <a:spLocks noGrp="1"/>
          </p:cNvSpPr>
          <p:nvPr>
            <p:ph sz="quarter" idx="1"/>
          </p:nvPr>
        </p:nvSpPr>
        <p:spPr>
          <a:xfrm>
            <a:off x="4849011" y="1007716"/>
            <a:ext cx="3448324" cy="478654"/>
          </a:xfrm>
        </p:spPr>
        <p:txBody>
          <a:bodyPr>
            <a:normAutofit/>
          </a:bodyPr>
          <a:lstStyle/>
          <a:p>
            <a:pPr algn="ctr"/>
            <a:r>
              <a:rPr lang="en-US" dirty="0" smtClean="0"/>
              <a:t>Huge linear scale</a:t>
            </a:r>
          </a:p>
        </p:txBody>
      </p:sp>
      <p:pic>
        <p:nvPicPr>
          <p:cNvPr id="12" name="Picture 11" descr="Read_Benchma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763" y="1762508"/>
            <a:ext cx="3909663" cy="1323122"/>
          </a:xfrm>
          <a:prstGeom prst="rect">
            <a:avLst/>
          </a:prstGeom>
        </p:spPr>
      </p:pic>
      <p:pic>
        <p:nvPicPr>
          <p:cNvPr id="13" name="Picture 12" descr="Write_Benchmar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114" y="3315742"/>
            <a:ext cx="3894092" cy="1293887"/>
          </a:xfrm>
          <a:prstGeom prst="rect">
            <a:avLst/>
          </a:prstGeom>
        </p:spPr>
      </p:pic>
      <p:sp>
        <p:nvSpPr>
          <p:cNvPr id="14" name="Content Placeholder 14"/>
          <p:cNvSpPr>
            <a:spLocks noGrp="1"/>
          </p:cNvSpPr>
          <p:nvPr>
            <p:ph sz="quarter" idx="1"/>
          </p:nvPr>
        </p:nvSpPr>
        <p:spPr>
          <a:xfrm>
            <a:off x="558996" y="1053213"/>
            <a:ext cx="3053464" cy="383940"/>
          </a:xfrm>
        </p:spPr>
        <p:txBody>
          <a:bodyPr>
            <a:normAutofit lnSpcReduction="10000"/>
          </a:bodyPr>
          <a:lstStyle/>
          <a:p>
            <a:pPr algn="ctr"/>
            <a:r>
              <a:rPr lang="en-US" dirty="0" smtClean="0"/>
              <a:t>Fast (Low Latency)</a:t>
            </a:r>
          </a:p>
        </p:txBody>
      </p:sp>
      <p:pic>
        <p:nvPicPr>
          <p:cNvPr id="17" name="Picture 16"/>
          <p:cNvPicPr>
            <a:picLocks noChangeAspect="1"/>
          </p:cNvPicPr>
          <p:nvPr/>
        </p:nvPicPr>
        <p:blipFill>
          <a:blip r:embed="rId6"/>
          <a:stretch>
            <a:fillRect/>
          </a:stretch>
        </p:blipFill>
        <p:spPr>
          <a:xfrm>
            <a:off x="5168098" y="3710204"/>
            <a:ext cx="3279754" cy="1229908"/>
          </a:xfrm>
          <a:prstGeom prst="rect">
            <a:avLst/>
          </a:prstGeom>
        </p:spPr>
      </p:pic>
    </p:spTree>
    <p:extLst>
      <p:ext uri="{BB962C8B-B14F-4D97-AF65-F5344CB8AC3E}">
        <p14:creationId xmlns:p14="http://schemas.microsoft.com/office/powerpoint/2010/main" val="17296024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DSE is Unique</a:t>
            </a:r>
            <a:endParaRPr lang="en-US" dirty="0"/>
          </a:p>
        </p:txBody>
      </p:sp>
      <p:sp>
        <p:nvSpPr>
          <p:cNvPr id="3" name="Footer Placeholder 2"/>
          <p:cNvSpPr>
            <a:spLocks noGrp="1"/>
          </p:cNvSpPr>
          <p:nvPr>
            <p:ph type="ftr" sz="quarter" idx="11"/>
          </p:nvPr>
        </p:nvSpPr>
        <p:spPr/>
        <p:txBody>
          <a:bodyPr/>
          <a:lstStyle/>
          <a:p>
            <a:r>
              <a:rPr lang="en-US" smtClean="0"/>
              <a:t>© 2015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t>16</a:t>
            </a:fld>
            <a:endParaRPr lang="en-US" dirty="0"/>
          </a:p>
        </p:txBody>
      </p:sp>
      <p:grpSp>
        <p:nvGrpSpPr>
          <p:cNvPr id="2" name="Group 1"/>
          <p:cNvGrpSpPr/>
          <p:nvPr/>
        </p:nvGrpSpPr>
        <p:grpSpPr>
          <a:xfrm>
            <a:off x="1606378" y="1138903"/>
            <a:ext cx="6452277" cy="3422644"/>
            <a:chOff x="1547534" y="1138903"/>
            <a:chExt cx="6203073" cy="3422644"/>
          </a:xfrm>
        </p:grpSpPr>
        <p:pic>
          <p:nvPicPr>
            <p:cNvPr id="7" name="Picture 6"/>
            <p:cNvPicPr>
              <a:picLocks noChangeAspect="1"/>
            </p:cNvPicPr>
            <p:nvPr/>
          </p:nvPicPr>
          <p:blipFill>
            <a:blip r:embed="rId3"/>
            <a:stretch>
              <a:fillRect/>
            </a:stretch>
          </p:blipFill>
          <p:spPr>
            <a:xfrm>
              <a:off x="1547534" y="1138903"/>
              <a:ext cx="3422644" cy="3422644"/>
            </a:xfrm>
            <a:prstGeom prst="rect">
              <a:avLst/>
            </a:prstGeom>
          </p:spPr>
        </p:pic>
        <p:sp>
          <p:nvSpPr>
            <p:cNvPr id="19" name="Oval 18"/>
            <p:cNvSpPr/>
            <p:nvPr/>
          </p:nvSpPr>
          <p:spPr>
            <a:xfrm>
              <a:off x="5320408" y="2116666"/>
              <a:ext cx="247043" cy="244459"/>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schemeClr val="accent1"/>
                </a:solidFill>
              </a:endParaRPr>
            </a:p>
          </p:txBody>
        </p:sp>
        <p:sp>
          <p:nvSpPr>
            <p:cNvPr id="20" name="Oval 19"/>
            <p:cNvSpPr/>
            <p:nvPr/>
          </p:nvSpPr>
          <p:spPr>
            <a:xfrm>
              <a:off x="5320408" y="2516262"/>
              <a:ext cx="247043" cy="244459"/>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21" name="Oval 20"/>
            <p:cNvSpPr/>
            <p:nvPr/>
          </p:nvSpPr>
          <p:spPr>
            <a:xfrm>
              <a:off x="5320408" y="2876302"/>
              <a:ext cx="247043" cy="24445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22" name="Oval 21"/>
            <p:cNvSpPr/>
            <p:nvPr/>
          </p:nvSpPr>
          <p:spPr>
            <a:xfrm>
              <a:off x="5320408" y="3236342"/>
              <a:ext cx="247043" cy="244459"/>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sp>
          <p:nvSpPr>
            <p:cNvPr id="23" name="TextBox 22"/>
            <p:cNvSpPr txBox="1"/>
            <p:nvPr/>
          </p:nvSpPr>
          <p:spPr>
            <a:xfrm>
              <a:off x="5540807" y="2055193"/>
              <a:ext cx="2209800" cy="338554"/>
            </a:xfrm>
            <a:prstGeom prst="rect">
              <a:avLst/>
            </a:prstGeom>
            <a:noFill/>
          </p:spPr>
          <p:txBody>
            <a:bodyPr wrap="square" rtlCol="0">
              <a:spAutoFit/>
            </a:bodyPr>
            <a:lstStyle/>
            <a:p>
              <a:r>
                <a:rPr lang="en-US" sz="1600" dirty="0" smtClean="0">
                  <a:latin typeface="Helvetica Neue Light"/>
                  <a:cs typeface="Helvetica Neue Light"/>
                </a:rPr>
                <a:t>Integrated Functionality</a:t>
              </a:r>
              <a:endParaRPr lang="en-US" sz="1600" dirty="0">
                <a:latin typeface="Helvetica Neue Light"/>
                <a:cs typeface="Helvetica Neue Light"/>
              </a:endParaRPr>
            </a:p>
          </p:txBody>
        </p:sp>
        <p:sp>
          <p:nvSpPr>
            <p:cNvPr id="25" name="TextBox 24"/>
            <p:cNvSpPr txBox="1"/>
            <p:nvPr/>
          </p:nvSpPr>
          <p:spPr>
            <a:xfrm>
              <a:off x="5540807" y="2438186"/>
              <a:ext cx="2209800" cy="338554"/>
            </a:xfrm>
            <a:prstGeom prst="rect">
              <a:avLst/>
            </a:prstGeom>
            <a:noFill/>
          </p:spPr>
          <p:txBody>
            <a:bodyPr wrap="square" rtlCol="0">
              <a:spAutoFit/>
            </a:bodyPr>
            <a:lstStyle/>
            <a:p>
              <a:r>
                <a:rPr lang="en-US" sz="1600" dirty="0" smtClean="0">
                  <a:latin typeface="Helvetica Neue Light"/>
                  <a:cs typeface="Helvetica Neue Light"/>
                </a:rPr>
                <a:t>Linear Scale</a:t>
              </a:r>
              <a:endParaRPr lang="en-US" sz="1600" dirty="0">
                <a:latin typeface="Helvetica Neue Light"/>
                <a:cs typeface="Helvetica Neue Light"/>
              </a:endParaRPr>
            </a:p>
          </p:txBody>
        </p:sp>
        <p:sp>
          <p:nvSpPr>
            <p:cNvPr id="26" name="TextBox 25"/>
            <p:cNvSpPr txBox="1"/>
            <p:nvPr/>
          </p:nvSpPr>
          <p:spPr>
            <a:xfrm>
              <a:off x="5540807" y="2810811"/>
              <a:ext cx="2209800" cy="338554"/>
            </a:xfrm>
            <a:prstGeom prst="rect">
              <a:avLst/>
            </a:prstGeom>
            <a:noFill/>
          </p:spPr>
          <p:txBody>
            <a:bodyPr wrap="square" rtlCol="0">
              <a:spAutoFit/>
            </a:bodyPr>
            <a:lstStyle/>
            <a:p>
              <a:r>
                <a:rPr lang="en-US" sz="1600" dirty="0" smtClean="0">
                  <a:latin typeface="Helvetica Neue Light"/>
                  <a:cs typeface="Helvetica Neue Light"/>
                </a:rPr>
                <a:t>Low Latency</a:t>
              </a:r>
              <a:endParaRPr lang="en-US" sz="1600" dirty="0">
                <a:latin typeface="Helvetica Neue Light"/>
                <a:cs typeface="Helvetica Neue Light"/>
              </a:endParaRPr>
            </a:p>
          </p:txBody>
        </p:sp>
        <p:sp>
          <p:nvSpPr>
            <p:cNvPr id="27" name="TextBox 26"/>
            <p:cNvSpPr txBox="1"/>
            <p:nvPr/>
          </p:nvSpPr>
          <p:spPr>
            <a:xfrm>
              <a:off x="5540807" y="3185610"/>
              <a:ext cx="2209800" cy="338554"/>
            </a:xfrm>
            <a:prstGeom prst="rect">
              <a:avLst/>
            </a:prstGeom>
            <a:noFill/>
          </p:spPr>
          <p:txBody>
            <a:bodyPr wrap="square" rtlCol="0">
              <a:spAutoFit/>
            </a:bodyPr>
            <a:lstStyle/>
            <a:p>
              <a:r>
                <a:rPr lang="en-US" sz="1600" dirty="0" smtClean="0">
                  <a:latin typeface="Helvetica Neue Light"/>
                  <a:cs typeface="Helvetica Neue Light"/>
                </a:rPr>
                <a:t>Availability</a:t>
              </a:r>
              <a:endParaRPr lang="en-US" sz="1600" dirty="0">
                <a:latin typeface="Helvetica Neue Light"/>
                <a:cs typeface="Helvetica Neue Light"/>
              </a:endParaRPr>
            </a:p>
          </p:txBody>
        </p:sp>
      </p:grpSp>
    </p:spTree>
    <p:extLst>
      <p:ext uri="{BB962C8B-B14F-4D97-AF65-F5344CB8AC3E}">
        <p14:creationId xmlns:p14="http://schemas.microsoft.com/office/powerpoint/2010/main" val="16288031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4159" y="3634687"/>
            <a:ext cx="2064338" cy="563000"/>
          </a:xfrm>
          <a:prstGeom prst="rect">
            <a:avLst/>
          </a:prstGeom>
        </p:spPr>
      </p:pic>
      <p:pic>
        <p:nvPicPr>
          <p:cNvPr id="12" name="Picture 11"/>
          <p:cNvPicPr>
            <a:picLocks noChangeAspect="1"/>
          </p:cNvPicPr>
          <p:nvPr/>
        </p:nvPicPr>
        <p:blipFill>
          <a:blip r:embed="rId4"/>
          <a:stretch>
            <a:fillRect/>
          </a:stretch>
        </p:blipFill>
        <p:spPr>
          <a:xfrm>
            <a:off x="4433070" y="2324236"/>
            <a:ext cx="1275652" cy="956737"/>
          </a:xfrm>
          <a:prstGeom prst="rect">
            <a:avLst/>
          </a:prstGeom>
        </p:spPr>
      </p:pic>
      <p:sp>
        <p:nvSpPr>
          <p:cNvPr id="188" name="Title 1"/>
          <p:cNvSpPr>
            <a:spLocks noGrp="1"/>
          </p:cNvSpPr>
          <p:nvPr>
            <p:ph type="title"/>
          </p:nvPr>
        </p:nvSpPr>
        <p:spPr/>
        <p:txBody>
          <a:bodyPr>
            <a:normAutofit/>
          </a:bodyPr>
          <a:lstStyle/>
          <a:p>
            <a:r>
              <a:rPr lang="en-US" dirty="0" smtClean="0"/>
              <a:t>DataStax Use Cases</a:t>
            </a:r>
            <a:endParaRPr lang="en-US" dirty="0"/>
          </a:p>
        </p:txBody>
      </p:sp>
      <p:sp>
        <p:nvSpPr>
          <p:cNvPr id="10" name="Content Placeholder 9"/>
          <p:cNvSpPr>
            <a:spLocks noGrp="1"/>
          </p:cNvSpPr>
          <p:nvPr>
            <p:ph idx="1"/>
          </p:nvPr>
        </p:nvSpPr>
        <p:spPr/>
        <p:txBody>
          <a:bodyPr>
            <a:normAutofit/>
          </a:bodyPr>
          <a:lstStyle/>
          <a:p>
            <a:pPr marL="285743" indent="-285743">
              <a:lnSpc>
                <a:spcPct val="110000"/>
              </a:lnSpc>
            </a:pPr>
            <a:r>
              <a:rPr lang="en-US" sz="1800" dirty="0">
                <a:latin typeface="Helvetica Neue"/>
                <a:cs typeface="Helvetica Neue"/>
              </a:rPr>
              <a:t>MDM: Customer 360</a:t>
            </a:r>
            <a:r>
              <a:rPr lang="en-US" sz="1800" dirty="0" smtClean="0">
                <a:latin typeface="Helvetica Neue"/>
                <a:cs typeface="Helvetica Neue"/>
              </a:rPr>
              <a:t>, Product </a:t>
            </a:r>
            <a:r>
              <a:rPr lang="en-US" sz="1800" dirty="0">
                <a:latin typeface="Helvetica Neue"/>
                <a:cs typeface="Helvetica Neue"/>
              </a:rPr>
              <a:t>Catalog</a:t>
            </a:r>
          </a:p>
          <a:p>
            <a:pPr marL="285743" indent="-285743">
              <a:lnSpc>
                <a:spcPct val="110000"/>
              </a:lnSpc>
            </a:pPr>
            <a:r>
              <a:rPr lang="en-US" sz="1800" dirty="0" smtClean="0">
                <a:latin typeface="Helvetica Neue"/>
                <a:cs typeface="Helvetica Neue"/>
              </a:rPr>
              <a:t>Personalization and Recommendation</a:t>
            </a:r>
            <a:endParaRPr lang="en-US" sz="1800" dirty="0">
              <a:latin typeface="Helvetica Neue"/>
              <a:cs typeface="Helvetica Neue"/>
            </a:endParaRPr>
          </a:p>
          <a:p>
            <a:pPr marL="285743" indent="-285743">
              <a:lnSpc>
                <a:spcPct val="110000"/>
              </a:lnSpc>
            </a:pPr>
            <a:r>
              <a:rPr lang="en-US" sz="1800" dirty="0">
                <a:latin typeface="Helvetica Neue"/>
                <a:cs typeface="Helvetica Neue"/>
              </a:rPr>
              <a:t>Internet of </a:t>
            </a:r>
            <a:r>
              <a:rPr lang="en-US" sz="1800" dirty="0" smtClean="0">
                <a:latin typeface="Helvetica Neue"/>
                <a:cs typeface="Helvetica Neue"/>
              </a:rPr>
              <a:t>Things and Time Series</a:t>
            </a:r>
            <a:endParaRPr lang="en-US" sz="1800" dirty="0">
              <a:latin typeface="Helvetica Neue"/>
              <a:cs typeface="Helvetica Neue"/>
            </a:endParaRPr>
          </a:p>
          <a:p>
            <a:pPr marL="285743" indent="-285743">
              <a:lnSpc>
                <a:spcPct val="110000"/>
              </a:lnSpc>
            </a:pPr>
            <a:r>
              <a:rPr lang="en-US" sz="1800" dirty="0">
                <a:latin typeface="Helvetica Neue"/>
                <a:cs typeface="Helvetica Neue"/>
              </a:rPr>
              <a:t>Fraud Detection</a:t>
            </a:r>
          </a:p>
          <a:p>
            <a:pPr marL="285743" indent="-285743">
              <a:lnSpc>
                <a:spcPct val="110000"/>
              </a:lnSpc>
            </a:pPr>
            <a:r>
              <a:rPr lang="en-US" sz="1800" dirty="0">
                <a:latin typeface="Helvetica Neue"/>
                <a:cs typeface="Helvetica Neue"/>
              </a:rPr>
              <a:t>List Management</a:t>
            </a:r>
          </a:p>
          <a:p>
            <a:pPr marL="285743" indent="-285743">
              <a:lnSpc>
                <a:spcPct val="110000"/>
              </a:lnSpc>
            </a:pPr>
            <a:r>
              <a:rPr lang="en-US" sz="1800" dirty="0">
                <a:latin typeface="Helvetica Neue"/>
                <a:cs typeface="Helvetica Neue"/>
              </a:rPr>
              <a:t>Messaging</a:t>
            </a:r>
          </a:p>
          <a:p>
            <a:pPr marL="285743" indent="-285743">
              <a:lnSpc>
                <a:spcPct val="110000"/>
              </a:lnSpc>
            </a:pPr>
            <a:r>
              <a:rPr lang="en-US" sz="1800" dirty="0">
                <a:latin typeface="Helvetica Neue"/>
                <a:cs typeface="Helvetica Neue"/>
              </a:rPr>
              <a:t>Inventory Management</a:t>
            </a:r>
          </a:p>
          <a:p>
            <a:pPr marL="285743" indent="-285743">
              <a:lnSpc>
                <a:spcPct val="110000"/>
              </a:lnSpc>
            </a:pPr>
            <a:r>
              <a:rPr lang="en-US" sz="1800" dirty="0">
                <a:latin typeface="Helvetica Neue"/>
                <a:cs typeface="Helvetica Neue"/>
              </a:rPr>
              <a:t>Authentication</a:t>
            </a:r>
          </a:p>
        </p:txBody>
      </p:sp>
      <p:sp>
        <p:nvSpPr>
          <p:cNvPr id="5" name="Footer Placeholder 4"/>
          <p:cNvSpPr>
            <a:spLocks noGrp="1"/>
          </p:cNvSpPr>
          <p:nvPr>
            <p:ph type="ftr" sz="quarter" idx="11"/>
          </p:nvPr>
        </p:nvSpPr>
        <p:spPr/>
        <p:txBody>
          <a:bodyPr/>
          <a:lstStyle/>
          <a:p>
            <a:r>
              <a:rPr lang="en-US" smtClean="0"/>
              <a:t>© 2015 DataStax, All Rights Reserved.</a:t>
            </a:r>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17</a:t>
            </a:fld>
            <a:endParaRPr lang="en-US" dirty="0"/>
          </a:p>
        </p:txBody>
      </p:sp>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61562" y="2461883"/>
            <a:ext cx="1063832" cy="40139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080574" y="3319588"/>
            <a:ext cx="920031" cy="391013"/>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161785" y="1466646"/>
            <a:ext cx="1670831" cy="509049"/>
          </a:xfrm>
          <a:prstGeom prst="rect">
            <a:avLst/>
          </a:prstGeom>
        </p:spPr>
      </p:pic>
      <p:pic>
        <p:nvPicPr>
          <p:cNvPr id="11" name="Picture 1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616783" y="2589699"/>
            <a:ext cx="1216446" cy="407573"/>
          </a:xfrm>
          <a:prstGeom prst="rect">
            <a:avLst/>
          </a:prstGeom>
        </p:spPr>
      </p:pic>
      <p:pic>
        <p:nvPicPr>
          <p:cNvPr id="13" name="Picture 12"/>
          <p:cNvPicPr>
            <a:picLocks noChangeAspect="1"/>
          </p:cNvPicPr>
          <p:nvPr/>
        </p:nvPicPr>
        <p:blipFill>
          <a:blip r:embed="rId9"/>
          <a:stretch>
            <a:fillRect/>
          </a:stretch>
        </p:blipFill>
        <p:spPr>
          <a:xfrm>
            <a:off x="6097556" y="3461504"/>
            <a:ext cx="1168618" cy="602226"/>
          </a:xfrm>
          <a:prstGeom prst="rect">
            <a:avLst/>
          </a:prstGeom>
        </p:spPr>
      </p:pic>
      <p:pic>
        <p:nvPicPr>
          <p:cNvPr id="14" name="Picture 13"/>
          <p:cNvPicPr>
            <a:picLocks noChangeAspect="1"/>
          </p:cNvPicPr>
          <p:nvPr/>
        </p:nvPicPr>
        <p:blipFill>
          <a:blip r:embed="rId10"/>
          <a:stretch>
            <a:fillRect/>
          </a:stretch>
        </p:blipFill>
        <p:spPr>
          <a:xfrm>
            <a:off x="7223856" y="4025759"/>
            <a:ext cx="1479584" cy="403522"/>
          </a:xfrm>
          <a:prstGeom prst="rect">
            <a:avLst/>
          </a:prstGeom>
        </p:spPr>
      </p:pic>
      <p:pic>
        <p:nvPicPr>
          <p:cNvPr id="6" name="Picture 5" descr="tt_logo_horz_endorse_rgb_pos.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3677" y="1176866"/>
            <a:ext cx="1557897" cy="418971"/>
          </a:xfrm>
          <a:prstGeom prst="rect">
            <a:avLst/>
          </a:prstGeom>
        </p:spPr>
      </p:pic>
      <p:pic>
        <p:nvPicPr>
          <p:cNvPr id="17" name="Picture 16"/>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821349" y="2030907"/>
            <a:ext cx="1591747" cy="318348"/>
          </a:xfrm>
          <a:prstGeom prst="rect">
            <a:avLst/>
          </a:prstGeom>
        </p:spPr>
      </p:pic>
      <p:pic>
        <p:nvPicPr>
          <p:cNvPr id="18" name="Picture 17"/>
          <p:cNvPicPr>
            <a:picLocks noChangeAspect="1"/>
          </p:cNvPicPr>
          <p:nvPr/>
        </p:nvPicPr>
        <p:blipFill>
          <a:blip r:embed="rId13"/>
          <a:stretch>
            <a:fillRect/>
          </a:stretch>
        </p:blipFill>
        <p:spPr>
          <a:xfrm>
            <a:off x="6686363" y="1851198"/>
            <a:ext cx="1417172" cy="485638"/>
          </a:xfrm>
          <a:prstGeom prst="rect">
            <a:avLst/>
          </a:prstGeom>
        </p:spPr>
      </p:pic>
      <p:pic>
        <p:nvPicPr>
          <p:cNvPr id="9" name="Picture 8"/>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376573" y="3143418"/>
            <a:ext cx="1435048" cy="308996"/>
          </a:xfrm>
          <a:prstGeom prst="rect">
            <a:avLst/>
          </a:prstGeom>
        </p:spPr>
      </p:pic>
      <p:pic>
        <p:nvPicPr>
          <p:cNvPr id="19" name="Picture 18" descr="G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31076" y="1426662"/>
            <a:ext cx="566727" cy="566727"/>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85665" y="837500"/>
            <a:ext cx="560001" cy="383622"/>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12005" y="2688232"/>
            <a:ext cx="587291" cy="469834"/>
          </a:xfrm>
          <a:prstGeom prst="rect">
            <a:avLst/>
          </a:prstGeom>
        </p:spPr>
      </p:pic>
      <p:pic>
        <p:nvPicPr>
          <p:cNvPr id="22" name="Picture 2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89376" y="2103924"/>
            <a:ext cx="501704" cy="243606"/>
          </a:xfrm>
          <a:prstGeom prst="rect">
            <a:avLst/>
          </a:prstGeom>
        </p:spPr>
      </p:pic>
      <p:pic>
        <p:nvPicPr>
          <p:cNvPr id="23" name="Picture 2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553933" y="1388533"/>
            <a:ext cx="528143" cy="528143"/>
          </a:xfrm>
          <a:prstGeom prst="rect">
            <a:avLst/>
          </a:prstGeom>
        </p:spPr>
      </p:pic>
      <p:pic>
        <p:nvPicPr>
          <p:cNvPr id="24" name="Picture 2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323508" y="1303176"/>
            <a:ext cx="1009876" cy="271622"/>
          </a:xfrm>
          <a:prstGeom prst="rect">
            <a:avLst/>
          </a:prstGeom>
        </p:spPr>
      </p:pic>
      <p:pic>
        <p:nvPicPr>
          <p:cNvPr id="26" name="Picture 2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274930" y="1617134"/>
            <a:ext cx="959446" cy="423331"/>
          </a:xfrm>
          <a:prstGeom prst="rect">
            <a:avLst/>
          </a:prstGeom>
        </p:spPr>
      </p:pic>
      <p:pic>
        <p:nvPicPr>
          <p:cNvPr id="27" name="Picture 2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00359" y="3606393"/>
            <a:ext cx="595469" cy="313675"/>
          </a:xfrm>
          <a:prstGeom prst="rect">
            <a:avLst/>
          </a:prstGeom>
        </p:spPr>
      </p:pic>
      <p:pic>
        <p:nvPicPr>
          <p:cNvPr id="30" name="Picture 2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064404" y="4538137"/>
            <a:ext cx="901241" cy="242642"/>
          </a:xfrm>
          <a:prstGeom prst="rect">
            <a:avLst/>
          </a:prstGeom>
        </p:spPr>
      </p:pic>
      <p:pic>
        <p:nvPicPr>
          <p:cNvPr id="31" name="Picture 30"/>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259269" y="420894"/>
            <a:ext cx="1032715" cy="180239"/>
          </a:xfrm>
          <a:prstGeom prst="rect">
            <a:avLst/>
          </a:prstGeom>
        </p:spPr>
      </p:pic>
      <p:pic>
        <p:nvPicPr>
          <p:cNvPr id="32" name="Picture 3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369657" y="4246725"/>
            <a:ext cx="508085" cy="508085"/>
          </a:xfrm>
          <a:prstGeom prst="rect">
            <a:avLst/>
          </a:prstGeom>
        </p:spPr>
      </p:pic>
      <p:pic>
        <p:nvPicPr>
          <p:cNvPr id="34" name="Picture 33"/>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389969" y="3159667"/>
            <a:ext cx="1343005" cy="464065"/>
          </a:xfrm>
          <a:prstGeom prst="rect">
            <a:avLst/>
          </a:prstGeom>
        </p:spPr>
      </p:pic>
      <p:pic>
        <p:nvPicPr>
          <p:cNvPr id="35" name="Picture 34"/>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626851" y="2506136"/>
            <a:ext cx="693184" cy="457206"/>
          </a:xfrm>
          <a:prstGeom prst="rect">
            <a:avLst/>
          </a:prstGeom>
        </p:spPr>
      </p:pic>
      <p:pic>
        <p:nvPicPr>
          <p:cNvPr id="36" name="Picture 35"/>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238068" y="1948464"/>
            <a:ext cx="829732" cy="608470"/>
          </a:xfrm>
          <a:prstGeom prst="rect">
            <a:avLst/>
          </a:prstGeom>
        </p:spPr>
      </p:pic>
      <p:pic>
        <p:nvPicPr>
          <p:cNvPr id="37" name="Picture 36"/>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291299" y="287866"/>
            <a:ext cx="1570893" cy="270934"/>
          </a:xfrm>
          <a:prstGeom prst="rect">
            <a:avLst/>
          </a:prstGeom>
        </p:spPr>
      </p:pic>
      <p:pic>
        <p:nvPicPr>
          <p:cNvPr id="38" name="Picture 37"/>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445628" y="3168515"/>
            <a:ext cx="806854" cy="268952"/>
          </a:xfrm>
          <a:prstGeom prst="rect">
            <a:avLst/>
          </a:prstGeom>
        </p:spPr>
      </p:pic>
      <p:pic>
        <p:nvPicPr>
          <p:cNvPr id="41" name="Picture 40"/>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124079" y="3666069"/>
            <a:ext cx="794586" cy="365441"/>
          </a:xfrm>
          <a:prstGeom prst="rect">
            <a:avLst/>
          </a:prstGeom>
        </p:spPr>
      </p:pic>
      <p:pic>
        <p:nvPicPr>
          <p:cNvPr id="42" name="Picture 41"/>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134051" y="4318000"/>
            <a:ext cx="1135222" cy="431801"/>
          </a:xfrm>
          <a:prstGeom prst="rect">
            <a:avLst/>
          </a:prstGeom>
        </p:spPr>
      </p:pic>
      <p:pic>
        <p:nvPicPr>
          <p:cNvPr id="44" name="Picture 4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20103" y="3725791"/>
            <a:ext cx="1269301" cy="363612"/>
          </a:xfrm>
          <a:prstGeom prst="rect">
            <a:avLst/>
          </a:prstGeom>
        </p:spPr>
      </p:pic>
      <p:pic>
        <p:nvPicPr>
          <p:cNvPr id="45" name="Picture 4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334805" y="783959"/>
            <a:ext cx="600576" cy="316707"/>
          </a:xfrm>
          <a:prstGeom prst="rect">
            <a:avLst/>
          </a:prstGeom>
        </p:spPr>
      </p:pic>
      <p:pic>
        <p:nvPicPr>
          <p:cNvPr id="47" name="Picture 46"/>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5637483" y="4108531"/>
            <a:ext cx="1362125" cy="353404"/>
          </a:xfrm>
          <a:prstGeom prst="rect">
            <a:avLst/>
          </a:prstGeom>
        </p:spPr>
      </p:pic>
      <p:pic>
        <p:nvPicPr>
          <p:cNvPr id="49" name="Picture 4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5778617" y="752240"/>
            <a:ext cx="516995" cy="534690"/>
          </a:xfrm>
          <a:prstGeom prst="rect">
            <a:avLst/>
          </a:prstGeom>
        </p:spPr>
      </p:pic>
      <p:pic>
        <p:nvPicPr>
          <p:cNvPr id="50" name="Picture 49"/>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6584422" y="359887"/>
            <a:ext cx="387644" cy="596845"/>
          </a:xfrm>
          <a:prstGeom prst="rect">
            <a:avLst/>
          </a:prstGeom>
        </p:spPr>
      </p:pic>
      <p:pic>
        <p:nvPicPr>
          <p:cNvPr id="54" name="Picture 53"/>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058588" y="4284208"/>
            <a:ext cx="693029" cy="465592"/>
          </a:xfrm>
          <a:prstGeom prst="rect">
            <a:avLst/>
          </a:prstGeom>
        </p:spPr>
      </p:pic>
      <p:pic>
        <p:nvPicPr>
          <p:cNvPr id="55" name="Picture 54"/>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4866378" y="4112051"/>
            <a:ext cx="577688" cy="526313"/>
          </a:xfrm>
          <a:prstGeom prst="rect">
            <a:avLst/>
          </a:prstGeom>
        </p:spPr>
      </p:pic>
      <p:pic>
        <p:nvPicPr>
          <p:cNvPr id="56" name="Picture 55"/>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617656" y="4581567"/>
            <a:ext cx="1149661" cy="269837"/>
          </a:xfrm>
          <a:prstGeom prst="rect">
            <a:avLst/>
          </a:prstGeom>
        </p:spPr>
      </p:pic>
      <p:pic>
        <p:nvPicPr>
          <p:cNvPr id="29" name="Picture 2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199961" y="770465"/>
            <a:ext cx="720742" cy="375165"/>
          </a:xfrm>
          <a:prstGeom prst="rect">
            <a:avLst/>
          </a:prstGeom>
        </p:spPr>
      </p:pic>
    </p:spTree>
    <p:extLst>
      <p:ext uri="{BB962C8B-B14F-4D97-AF65-F5344CB8AC3E}">
        <p14:creationId xmlns:p14="http://schemas.microsoft.com/office/powerpoint/2010/main" val="35827472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Massive Trends</a:t>
            </a:r>
            <a:endParaRPr lang="en-US" dirty="0"/>
          </a:p>
        </p:txBody>
      </p:sp>
      <p:sp>
        <p:nvSpPr>
          <p:cNvPr id="5" name="Footer Placeholder 4"/>
          <p:cNvSpPr>
            <a:spLocks noGrp="1"/>
          </p:cNvSpPr>
          <p:nvPr>
            <p:ph type="ftr" sz="quarter" idx="11"/>
          </p:nvPr>
        </p:nvSpPr>
        <p:spPr/>
        <p:txBody>
          <a:bodyPr/>
          <a:lstStyle/>
          <a:p>
            <a:r>
              <a:rPr lang="en-US" smtClean="0"/>
              <a:t>© 2015 DataStax, All Rights Reserved.</a:t>
            </a:r>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18</a:t>
            </a:fld>
            <a:endParaRPr lang="en-US" dirty="0"/>
          </a:p>
        </p:txBody>
      </p:sp>
      <p:grpSp>
        <p:nvGrpSpPr>
          <p:cNvPr id="9" name="Group 8"/>
          <p:cNvGrpSpPr/>
          <p:nvPr/>
        </p:nvGrpSpPr>
        <p:grpSpPr>
          <a:xfrm>
            <a:off x="1924054" y="1100667"/>
            <a:ext cx="5295892" cy="2942166"/>
            <a:chOff x="1777999" y="1557865"/>
            <a:chExt cx="5295892" cy="2942166"/>
          </a:xfrm>
        </p:grpSpPr>
        <p:sp>
          <p:nvSpPr>
            <p:cNvPr id="8" name="Oval 7"/>
            <p:cNvSpPr>
              <a:spLocks noChangeAspect="1"/>
            </p:cNvSpPr>
            <p:nvPr/>
          </p:nvSpPr>
          <p:spPr>
            <a:xfrm>
              <a:off x="4131725" y="1557865"/>
              <a:ext cx="2942166" cy="2942166"/>
            </a:xfrm>
            <a:prstGeom prst="ellipse">
              <a:avLst/>
            </a:prstGeom>
            <a:solidFill>
              <a:schemeClr val="accent2">
                <a:alpha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Helvetica Neue Light"/>
                  <a:cs typeface="Helvetica Neue Light"/>
                </a:rPr>
                <a:t>Scalable</a:t>
              </a:r>
            </a:p>
            <a:p>
              <a:pPr algn="ctr"/>
              <a:r>
                <a:rPr lang="en-US" sz="2000" dirty="0">
                  <a:solidFill>
                    <a:schemeClr val="bg1"/>
                  </a:solidFill>
                  <a:latin typeface="Helvetica Neue Light"/>
                  <a:cs typeface="Helvetica Neue Light"/>
                </a:rPr>
                <a:t>Available</a:t>
              </a:r>
              <a:endParaRPr lang="en-US" sz="2000" dirty="0">
                <a:solidFill>
                  <a:srgbClr val="FFFFFF"/>
                </a:solidFill>
                <a:latin typeface="Helvetica Neue Light"/>
                <a:cs typeface="Helvetica Neue Light"/>
              </a:endParaRPr>
            </a:p>
            <a:p>
              <a:pPr algn="ctr"/>
              <a:r>
                <a:rPr lang="en-US" sz="2000" dirty="0" smtClean="0">
                  <a:solidFill>
                    <a:schemeClr val="bg1"/>
                  </a:solidFill>
                  <a:latin typeface="Helvetica Neue Light"/>
                  <a:cs typeface="Helvetica Neue Light"/>
                </a:rPr>
                <a:t>Distributed</a:t>
              </a:r>
            </a:p>
          </p:txBody>
        </p:sp>
        <p:sp>
          <p:nvSpPr>
            <p:cNvPr id="7" name="Oval 6"/>
            <p:cNvSpPr>
              <a:spLocks noChangeAspect="1"/>
            </p:cNvSpPr>
            <p:nvPr/>
          </p:nvSpPr>
          <p:spPr>
            <a:xfrm>
              <a:off x="1777999" y="1557865"/>
              <a:ext cx="2942166" cy="2942166"/>
            </a:xfrm>
            <a:prstGeom prst="ellipse">
              <a:avLst/>
            </a:prstGeom>
            <a:solidFill>
              <a:schemeClr val="accent1">
                <a:alpha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Helvetica Neue Light"/>
                  <a:cs typeface="Helvetica Neue Light"/>
                </a:rPr>
                <a:t>Intelligent</a:t>
              </a:r>
            </a:p>
            <a:p>
              <a:pPr algn="ctr"/>
              <a:r>
                <a:rPr lang="en-US" sz="2000" dirty="0" smtClean="0">
                  <a:solidFill>
                    <a:srgbClr val="FFFFFF"/>
                  </a:solidFill>
                  <a:latin typeface="Helvetica Neue Light"/>
                  <a:cs typeface="Helvetica Neue Light"/>
                </a:rPr>
                <a:t>Low latency</a:t>
              </a:r>
            </a:p>
          </p:txBody>
        </p:sp>
      </p:grpSp>
    </p:spTree>
    <p:extLst>
      <p:ext uri="{BB962C8B-B14F-4D97-AF65-F5344CB8AC3E}">
        <p14:creationId xmlns:p14="http://schemas.microsoft.com/office/powerpoint/2010/main" val="31637385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of a Cloud Application</a:t>
            </a:r>
            <a:endParaRPr lang="en-US" dirty="0"/>
          </a:p>
        </p:txBody>
      </p:sp>
      <p:sp>
        <p:nvSpPr>
          <p:cNvPr id="4" name="Footer Placeholder 3"/>
          <p:cNvSpPr>
            <a:spLocks noGrp="1"/>
          </p:cNvSpPr>
          <p:nvPr>
            <p:ph type="ftr" sz="quarter" idx="11"/>
          </p:nvPr>
        </p:nvSpPr>
        <p:spPr/>
        <p:txBody>
          <a:bodyPr/>
          <a:lstStyle/>
          <a:p>
            <a:r>
              <a:rPr lang="en-US" smtClean="0"/>
              <a:t>© 2015 DataStax, All Rights Reserved.</a:t>
            </a:r>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19</a:t>
            </a:fld>
            <a:endParaRPr lang="en-US" dirty="0"/>
          </a:p>
        </p:txBody>
      </p:sp>
      <p:sp>
        <p:nvSpPr>
          <p:cNvPr id="8" name="Rectangle 7"/>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9" name="Rectangle 8"/>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0" name="Rectangle 9"/>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1" name="Magnetic Disk 10"/>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cxnSp>
        <p:nvCxnSpPr>
          <p:cNvPr id="13" name="Straight Arrow Connector 12"/>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3"/>
          <a:stretch>
            <a:fillRect/>
          </a:stretch>
        </p:blipFill>
        <p:spPr>
          <a:xfrm>
            <a:off x="1155701" y="2799178"/>
            <a:ext cx="402166" cy="446850"/>
          </a:xfrm>
          <a:prstGeom prst="rect">
            <a:avLst/>
          </a:prstGeom>
        </p:spPr>
      </p:pic>
      <p:cxnSp>
        <p:nvCxnSpPr>
          <p:cNvPr id="18" name="Straight Arrow Connector 17"/>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964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Content and Session Time</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2</a:t>
            </a:fld>
            <a:endParaRPr lang="en-US"/>
          </a:p>
        </p:txBody>
      </p:sp>
      <p:sp>
        <p:nvSpPr>
          <p:cNvPr id="7" name="Content Placeholder 6"/>
          <p:cNvSpPr>
            <a:spLocks noGrp="1"/>
          </p:cNvSpPr>
          <p:nvPr>
            <p:ph sz="quarter" idx="1"/>
          </p:nvPr>
        </p:nvSpPr>
        <p:spPr>
          <a:xfrm>
            <a:off x="381000" y="914400"/>
            <a:ext cx="8215713" cy="3979308"/>
          </a:xfrm>
        </p:spPr>
        <p:txBody>
          <a:bodyPr>
            <a:normAutofit/>
          </a:bodyPr>
          <a:lstStyle/>
          <a:p>
            <a:pPr>
              <a:buClr>
                <a:schemeClr val="tx1">
                  <a:lumMod val="75000"/>
                  <a:lumOff val="25000"/>
                </a:schemeClr>
              </a:buClr>
            </a:pPr>
            <a:r>
              <a:rPr lang="en-US" sz="2400" dirty="0" smtClean="0"/>
              <a:t>This content is designed for a 4 hour tech day</a:t>
            </a:r>
          </a:p>
          <a:p>
            <a:pPr>
              <a:buClr>
                <a:schemeClr val="tx1">
                  <a:lumMod val="75000"/>
                  <a:lumOff val="25000"/>
                </a:schemeClr>
              </a:buClr>
            </a:pPr>
            <a:endParaRPr lang="en-US" sz="2400" dirty="0"/>
          </a:p>
          <a:p>
            <a:pPr>
              <a:buClr>
                <a:schemeClr val="tx1">
                  <a:lumMod val="75000"/>
                  <a:lumOff val="25000"/>
                </a:schemeClr>
              </a:buClr>
            </a:pPr>
            <a:r>
              <a:rPr lang="en-US" sz="2400" dirty="0" smtClean="0"/>
              <a:t>The scope used for a 2 hour session might exclude</a:t>
            </a:r>
          </a:p>
          <a:p>
            <a:pPr marL="342900" indent="-342900">
              <a:buClr>
                <a:schemeClr val="tx1">
                  <a:lumMod val="75000"/>
                  <a:lumOff val="25000"/>
                </a:schemeClr>
              </a:buClr>
              <a:buFont typeface="Arial"/>
              <a:buChar char="•"/>
            </a:pPr>
            <a:r>
              <a:rPr lang="en-US" sz="2400" dirty="0" smtClean="0"/>
              <a:t>Primary Key Exercise and/or Consistency Hands On</a:t>
            </a:r>
          </a:p>
          <a:p>
            <a:pPr marL="342900" indent="-342900">
              <a:buClr>
                <a:schemeClr val="tx1">
                  <a:lumMod val="75000"/>
                  <a:lumOff val="25000"/>
                </a:schemeClr>
              </a:buClr>
              <a:buFont typeface="Arial"/>
              <a:buChar char="•"/>
            </a:pPr>
            <a:r>
              <a:rPr lang="en-US" sz="2400" dirty="0" smtClean="0"/>
              <a:t>Cassandra Architecture Demo (Always On Demo)</a:t>
            </a:r>
          </a:p>
          <a:p>
            <a:pPr marL="342900" indent="-342900">
              <a:buClr>
                <a:schemeClr val="tx1">
                  <a:lumMod val="75000"/>
                  <a:lumOff val="25000"/>
                </a:schemeClr>
              </a:buClr>
              <a:buFont typeface="Arial"/>
              <a:buChar char="•"/>
            </a:pPr>
            <a:r>
              <a:rPr lang="en-US" sz="2400" dirty="0" smtClean="0"/>
              <a:t>Ops</a:t>
            </a:r>
          </a:p>
          <a:p>
            <a:pPr marL="342900" indent="-342900">
              <a:buClr>
                <a:schemeClr val="tx1">
                  <a:lumMod val="75000"/>
                  <a:lumOff val="25000"/>
                </a:schemeClr>
              </a:buClr>
              <a:buFont typeface="Arial"/>
              <a:buChar char="•"/>
            </a:pPr>
            <a:r>
              <a:rPr lang="en-US" sz="2400" dirty="0" smtClean="0"/>
              <a:t>Reference Architecture</a:t>
            </a:r>
          </a:p>
          <a:p>
            <a:endParaRPr lang="en-US" sz="2400" dirty="0"/>
          </a:p>
        </p:txBody>
      </p:sp>
    </p:spTree>
    <p:extLst>
      <p:ext uri="{BB962C8B-B14F-4D97-AF65-F5344CB8AC3E}">
        <p14:creationId xmlns:p14="http://schemas.microsoft.com/office/powerpoint/2010/main" val="26287672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 </a:t>
            </a:r>
            <a:r>
              <a:rPr lang="en-US" dirty="0" smtClean="0"/>
              <a:t>Cloud Application</a:t>
            </a:r>
            <a:endParaRPr lang="en-US" dirty="0"/>
          </a:p>
        </p:txBody>
      </p:sp>
      <p:sp>
        <p:nvSpPr>
          <p:cNvPr id="3" name="Footer Placeholder 2"/>
          <p:cNvSpPr>
            <a:spLocks noGrp="1"/>
          </p:cNvSpPr>
          <p:nvPr>
            <p:ph type="ftr" sz="quarter" idx="11"/>
          </p:nvPr>
        </p:nvSpPr>
        <p:spPr/>
        <p:txBody>
          <a:bodyPr/>
          <a:lstStyle/>
          <a:p>
            <a:r>
              <a:rPr lang="en-US" smtClean="0"/>
              <a:t>© 2015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20</a:t>
            </a:fld>
            <a:endParaRPr lang="en-US" dirty="0"/>
          </a:p>
        </p:txBody>
      </p:sp>
      <p:sp>
        <p:nvSpPr>
          <p:cNvPr id="7" name="Rectangle 6"/>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8" name="Rectangle 7"/>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0" name="Rectangle 9"/>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1" name="Magnetic Disk 10"/>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sp>
        <p:nvSpPr>
          <p:cNvPr id="12" name="Magnetic Disk 11"/>
          <p:cNvSpPr/>
          <p:nvPr/>
        </p:nvSpPr>
        <p:spPr>
          <a:xfrm>
            <a:off x="4495800" y="3073404"/>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cxnSp>
        <p:nvCxnSpPr>
          <p:cNvPr id="17" name="Straight Arrow Connector 16"/>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rot="16200000" flipH="1">
            <a:off x="3567765" y="2502838"/>
            <a:ext cx="1077136" cy="762000"/>
          </a:xfrm>
          <a:prstGeom prst="bentConnector3">
            <a:avLst>
              <a:gd name="adj1" fmla="val 98734"/>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3"/>
          <a:stretch>
            <a:fillRect/>
          </a:stretch>
        </p:blipFill>
        <p:spPr>
          <a:xfrm>
            <a:off x="1155701" y="2799178"/>
            <a:ext cx="402166" cy="446850"/>
          </a:xfrm>
          <a:prstGeom prst="rect">
            <a:avLst/>
          </a:prstGeom>
        </p:spPr>
      </p:pic>
      <p:cxnSp>
        <p:nvCxnSpPr>
          <p:cNvPr id="30" name="Straight Arrow Connector 29"/>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20525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 </a:t>
            </a:r>
            <a:r>
              <a:rPr lang="en-US" dirty="0" smtClean="0"/>
              <a:t>Cloud Application</a:t>
            </a:r>
            <a:endParaRPr lang="en-US" dirty="0"/>
          </a:p>
        </p:txBody>
      </p:sp>
      <p:sp>
        <p:nvSpPr>
          <p:cNvPr id="3" name="Footer Placeholder 2"/>
          <p:cNvSpPr>
            <a:spLocks noGrp="1"/>
          </p:cNvSpPr>
          <p:nvPr>
            <p:ph type="ftr" sz="quarter" idx="11"/>
          </p:nvPr>
        </p:nvSpPr>
        <p:spPr/>
        <p:txBody>
          <a:bodyPr/>
          <a:lstStyle/>
          <a:p>
            <a:r>
              <a:rPr lang="en-US" dirty="0" smtClean="0"/>
              <a:t>© 2015 </a:t>
            </a:r>
            <a:r>
              <a:rPr lang="en-US" dirty="0" err="1" smtClean="0"/>
              <a:t>DataStax</a:t>
            </a:r>
            <a:r>
              <a:rPr lang="en-US" dirty="0" smtClean="0"/>
              <a:t>,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21</a:t>
            </a:fld>
            <a:endParaRPr lang="en-US" dirty="0"/>
          </a:p>
        </p:txBody>
      </p:sp>
      <p:sp>
        <p:nvSpPr>
          <p:cNvPr id="7" name="Rectangle 6"/>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9" name="Rectangle 8"/>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0" name="Rectangle 9"/>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2" name="Magnetic Disk 11"/>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sp>
        <p:nvSpPr>
          <p:cNvPr id="13" name="Magnetic Disk 12"/>
          <p:cNvSpPr/>
          <p:nvPr/>
        </p:nvSpPr>
        <p:spPr>
          <a:xfrm>
            <a:off x="4495800" y="3073404"/>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4" name="Magnetic Disk 13"/>
          <p:cNvSpPr/>
          <p:nvPr/>
        </p:nvSpPr>
        <p:spPr>
          <a:xfrm>
            <a:off x="4495800" y="3984769"/>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err="1" smtClean="0">
                <a:solidFill>
                  <a:schemeClr val="tx2">
                    <a:lumMod val="50000"/>
                  </a:schemeClr>
                </a:solidFill>
                <a:latin typeface="Helvetica Neue Light"/>
                <a:cs typeface="Helvetica Neue Light"/>
              </a:rPr>
              <a:t>Hadoop</a:t>
            </a:r>
            <a:endParaRPr lang="en-US" sz="900" dirty="0">
              <a:solidFill>
                <a:schemeClr val="tx2">
                  <a:lumMod val="50000"/>
                </a:schemeClr>
              </a:solidFill>
              <a:latin typeface="Helvetica Neue Light"/>
              <a:cs typeface="Helvetica Neue Light"/>
            </a:endParaRPr>
          </a:p>
        </p:txBody>
      </p:sp>
      <p:sp>
        <p:nvSpPr>
          <p:cNvPr id="15" name="Rectangle 14"/>
          <p:cNvSpPr/>
          <p:nvPr/>
        </p:nvSpPr>
        <p:spPr>
          <a:xfrm>
            <a:off x="5800246" y="3285071"/>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6" name="Rectangle 15"/>
          <p:cNvSpPr/>
          <p:nvPr/>
        </p:nvSpPr>
        <p:spPr>
          <a:xfrm>
            <a:off x="5800246" y="3740899"/>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Hive</a:t>
            </a:r>
            <a:endParaRPr lang="en-US" sz="900" dirty="0">
              <a:solidFill>
                <a:schemeClr val="tx2">
                  <a:lumMod val="50000"/>
                </a:schemeClr>
              </a:solidFill>
              <a:latin typeface="Helvetica Neue Light"/>
              <a:cs typeface="Helvetica Neue Light"/>
            </a:endParaRPr>
          </a:p>
        </p:txBody>
      </p:sp>
      <p:sp>
        <p:nvSpPr>
          <p:cNvPr id="17" name="Rectangle 16"/>
          <p:cNvSpPr/>
          <p:nvPr/>
        </p:nvSpPr>
        <p:spPr>
          <a:xfrm>
            <a:off x="5800246" y="4177302"/>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8" name="Rectangle 17"/>
          <p:cNvSpPr/>
          <p:nvPr/>
        </p:nvSpPr>
        <p:spPr>
          <a:xfrm>
            <a:off x="7087840" y="3505205"/>
            <a:ext cx="829734" cy="733852"/>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Batch Processing</a:t>
            </a:r>
            <a:endParaRPr lang="en-US" sz="900" dirty="0">
              <a:solidFill>
                <a:schemeClr val="tx2">
                  <a:lumMod val="50000"/>
                </a:schemeClr>
              </a:solidFill>
              <a:latin typeface="Helvetica Neue Light"/>
              <a:cs typeface="Helvetica Neue Light"/>
            </a:endParaRPr>
          </a:p>
        </p:txBody>
      </p:sp>
      <p:cxnSp>
        <p:nvCxnSpPr>
          <p:cNvPr id="19" name="Straight Arrow Connector 18"/>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8" idx="0"/>
            <a:endCxn id="12" idx="4"/>
          </p:cNvCxnSpPr>
          <p:nvPr/>
        </p:nvCxnSpPr>
        <p:spPr>
          <a:xfrm rot="16200000" flipV="1">
            <a:off x="5700803" y="1703301"/>
            <a:ext cx="1418168" cy="2185640"/>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6" idx="3"/>
          </p:cNvCxnSpPr>
          <p:nvPr/>
        </p:nvCxnSpPr>
        <p:spPr>
          <a:xfrm flipV="1">
            <a:off x="6629980" y="3869272"/>
            <a:ext cx="448153" cy="2859"/>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511800" y="3422406"/>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5511800" y="3867981"/>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5511800" y="4333770"/>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Elbow Connector 28"/>
          <p:cNvCxnSpPr/>
          <p:nvPr/>
        </p:nvCxnSpPr>
        <p:spPr>
          <a:xfrm rot="16200000" flipH="1">
            <a:off x="3567765" y="2502838"/>
            <a:ext cx="1077136" cy="762000"/>
          </a:xfrm>
          <a:prstGeom prst="bentConnector3">
            <a:avLst>
              <a:gd name="adj1" fmla="val 98734"/>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Elbow Connector 29"/>
          <p:cNvCxnSpPr/>
          <p:nvPr/>
        </p:nvCxnSpPr>
        <p:spPr>
          <a:xfrm rot="16200000" flipH="1">
            <a:off x="3598250" y="3539152"/>
            <a:ext cx="1024633" cy="770467"/>
          </a:xfrm>
          <a:prstGeom prst="bentConnector3">
            <a:avLst>
              <a:gd name="adj1" fmla="val 97926"/>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Elbow Connector 30"/>
          <p:cNvCxnSpPr/>
          <p:nvPr/>
        </p:nvCxnSpPr>
        <p:spPr>
          <a:xfrm flipV="1">
            <a:off x="5291666"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Elbow Connector 31"/>
          <p:cNvCxnSpPr/>
          <p:nvPr/>
        </p:nvCxnSpPr>
        <p:spPr>
          <a:xfrm flipV="1">
            <a:off x="6630391"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33" name="Picture 32"/>
          <p:cNvPicPr>
            <a:picLocks noChangeAspect="1"/>
          </p:cNvPicPr>
          <p:nvPr/>
        </p:nvPicPr>
        <p:blipFill>
          <a:blip r:embed="rId3"/>
          <a:stretch>
            <a:fillRect/>
          </a:stretch>
        </p:blipFill>
        <p:spPr>
          <a:xfrm>
            <a:off x="1155701" y="2799178"/>
            <a:ext cx="402166" cy="446850"/>
          </a:xfrm>
          <a:prstGeom prst="rect">
            <a:avLst/>
          </a:prstGeom>
        </p:spPr>
      </p:pic>
      <p:cxnSp>
        <p:nvCxnSpPr>
          <p:cNvPr id="34" name="Straight Arrow Connector 33"/>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17734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 </a:t>
            </a:r>
            <a:r>
              <a:rPr lang="en-US" dirty="0" smtClean="0"/>
              <a:t>Cloud Application</a:t>
            </a:r>
            <a:endParaRPr lang="en-US" dirty="0"/>
          </a:p>
        </p:txBody>
      </p:sp>
      <p:sp>
        <p:nvSpPr>
          <p:cNvPr id="3" name="Footer Placeholder 2"/>
          <p:cNvSpPr>
            <a:spLocks noGrp="1"/>
          </p:cNvSpPr>
          <p:nvPr>
            <p:ph type="ftr" sz="quarter" idx="11"/>
          </p:nvPr>
        </p:nvSpPr>
        <p:spPr/>
        <p:txBody>
          <a:bodyPr/>
          <a:lstStyle/>
          <a:p>
            <a:r>
              <a:rPr lang="en-US" dirty="0" smtClean="0"/>
              <a:t>© 2015 </a:t>
            </a:r>
            <a:r>
              <a:rPr lang="en-US" dirty="0" err="1" smtClean="0"/>
              <a:t>DataStax</a:t>
            </a:r>
            <a:r>
              <a:rPr lang="en-US" dirty="0" smtClean="0"/>
              <a:t>,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22</a:t>
            </a:fld>
            <a:endParaRPr lang="en-US" dirty="0"/>
          </a:p>
        </p:txBody>
      </p:sp>
      <p:sp>
        <p:nvSpPr>
          <p:cNvPr id="5" name="Rectangle 4"/>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9" name="Rectangle 8"/>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1" name="Rectangle 10"/>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2" name="Rectangle 11"/>
          <p:cNvSpPr/>
          <p:nvPr/>
        </p:nvSpPr>
        <p:spPr>
          <a:xfrm>
            <a:off x="3309479" y="1080711"/>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Spark Streaming</a:t>
            </a:r>
            <a:endParaRPr lang="en-US" sz="900" dirty="0">
              <a:solidFill>
                <a:schemeClr val="tx2">
                  <a:lumMod val="50000"/>
                </a:schemeClr>
              </a:solidFill>
              <a:latin typeface="Helvetica Neue Light"/>
              <a:cs typeface="Helvetica Neue Light"/>
            </a:endParaRPr>
          </a:p>
        </p:txBody>
      </p:sp>
      <p:sp>
        <p:nvSpPr>
          <p:cNvPr id="8" name="Magnetic Disk 7"/>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sp>
        <p:nvSpPr>
          <p:cNvPr id="15" name="Magnetic Disk 14"/>
          <p:cNvSpPr/>
          <p:nvPr/>
        </p:nvSpPr>
        <p:spPr>
          <a:xfrm>
            <a:off x="4495800" y="3073404"/>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6" name="Magnetic Disk 15"/>
          <p:cNvSpPr/>
          <p:nvPr/>
        </p:nvSpPr>
        <p:spPr>
          <a:xfrm>
            <a:off x="4495800" y="3984769"/>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err="1" smtClean="0">
                <a:solidFill>
                  <a:schemeClr val="tx2">
                    <a:lumMod val="50000"/>
                  </a:schemeClr>
                </a:solidFill>
                <a:latin typeface="Helvetica Neue Light"/>
                <a:cs typeface="Helvetica Neue Light"/>
              </a:rPr>
              <a:t>Hadoop</a:t>
            </a:r>
            <a:endParaRPr lang="en-US" sz="900" dirty="0">
              <a:solidFill>
                <a:schemeClr val="tx2">
                  <a:lumMod val="50000"/>
                </a:schemeClr>
              </a:solidFill>
              <a:latin typeface="Helvetica Neue Light"/>
              <a:cs typeface="Helvetica Neue Light"/>
            </a:endParaRPr>
          </a:p>
        </p:txBody>
      </p:sp>
      <p:sp>
        <p:nvSpPr>
          <p:cNvPr id="17" name="Rectangle 16"/>
          <p:cNvSpPr/>
          <p:nvPr/>
        </p:nvSpPr>
        <p:spPr>
          <a:xfrm>
            <a:off x="5800246" y="3285071"/>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8" name="Rectangle 17"/>
          <p:cNvSpPr/>
          <p:nvPr/>
        </p:nvSpPr>
        <p:spPr>
          <a:xfrm>
            <a:off x="5800246" y="3740899"/>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Hive</a:t>
            </a:r>
            <a:endParaRPr lang="en-US" sz="900" dirty="0">
              <a:solidFill>
                <a:schemeClr val="tx2">
                  <a:lumMod val="50000"/>
                </a:schemeClr>
              </a:solidFill>
              <a:latin typeface="Helvetica Neue Light"/>
              <a:cs typeface="Helvetica Neue Light"/>
            </a:endParaRPr>
          </a:p>
        </p:txBody>
      </p:sp>
      <p:sp>
        <p:nvSpPr>
          <p:cNvPr id="20" name="Rectangle 19"/>
          <p:cNvSpPr/>
          <p:nvPr/>
        </p:nvSpPr>
        <p:spPr>
          <a:xfrm>
            <a:off x="5800246" y="4177302"/>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21" name="Rectangle 20"/>
          <p:cNvSpPr/>
          <p:nvPr/>
        </p:nvSpPr>
        <p:spPr>
          <a:xfrm>
            <a:off x="7087840" y="3505205"/>
            <a:ext cx="829734" cy="733852"/>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Batch Processing</a:t>
            </a:r>
            <a:endParaRPr lang="en-US" sz="900" dirty="0">
              <a:solidFill>
                <a:schemeClr val="tx2">
                  <a:lumMod val="50000"/>
                </a:schemeClr>
              </a:solidFill>
              <a:latin typeface="Helvetica Neue Light"/>
              <a:cs typeface="Helvetica Neue Light"/>
            </a:endParaRPr>
          </a:p>
        </p:txBody>
      </p:sp>
      <p:cxnSp>
        <p:nvCxnSpPr>
          <p:cNvPr id="28" name="Straight Arrow Connector 27"/>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11" idx="0"/>
            <a:endCxn id="12" idx="2"/>
          </p:cNvCxnSpPr>
          <p:nvPr/>
        </p:nvCxnSpPr>
        <p:spPr>
          <a:xfrm flipV="1">
            <a:off x="3724346" y="1597178"/>
            <a:ext cx="0" cy="231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2" idx="3"/>
            <a:endCxn id="8" idx="1"/>
          </p:cNvCxnSpPr>
          <p:nvPr/>
        </p:nvCxnSpPr>
        <p:spPr>
          <a:xfrm>
            <a:off x="4139213" y="1338945"/>
            <a:ext cx="779921" cy="481392"/>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21" idx="0"/>
            <a:endCxn id="8" idx="4"/>
          </p:cNvCxnSpPr>
          <p:nvPr/>
        </p:nvCxnSpPr>
        <p:spPr>
          <a:xfrm rot="16200000" flipV="1">
            <a:off x="5700803" y="1703301"/>
            <a:ext cx="1418168" cy="2185640"/>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18" idx="3"/>
          </p:cNvCxnSpPr>
          <p:nvPr/>
        </p:nvCxnSpPr>
        <p:spPr>
          <a:xfrm flipV="1">
            <a:off x="6629980" y="3869272"/>
            <a:ext cx="448153" cy="2859"/>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5511800" y="3422406"/>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5511800" y="3867981"/>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5511800" y="4333770"/>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7" name="Elbow Connector 56"/>
          <p:cNvCxnSpPr/>
          <p:nvPr/>
        </p:nvCxnSpPr>
        <p:spPr>
          <a:xfrm rot="16200000" flipH="1">
            <a:off x="3567765" y="2502838"/>
            <a:ext cx="1077136" cy="762000"/>
          </a:xfrm>
          <a:prstGeom prst="bentConnector3">
            <a:avLst>
              <a:gd name="adj1" fmla="val 98734"/>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Elbow Connector 57"/>
          <p:cNvCxnSpPr/>
          <p:nvPr/>
        </p:nvCxnSpPr>
        <p:spPr>
          <a:xfrm rot="16200000" flipH="1">
            <a:off x="3598250" y="3539152"/>
            <a:ext cx="1024633" cy="770467"/>
          </a:xfrm>
          <a:prstGeom prst="bentConnector3">
            <a:avLst>
              <a:gd name="adj1" fmla="val 97926"/>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Elbow Connector 61"/>
          <p:cNvCxnSpPr/>
          <p:nvPr/>
        </p:nvCxnSpPr>
        <p:spPr>
          <a:xfrm flipV="1">
            <a:off x="5291666"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Elbow Connector 64"/>
          <p:cNvCxnSpPr/>
          <p:nvPr/>
        </p:nvCxnSpPr>
        <p:spPr>
          <a:xfrm flipV="1">
            <a:off x="6630391"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66" name="Picture 65"/>
          <p:cNvPicPr>
            <a:picLocks noChangeAspect="1"/>
          </p:cNvPicPr>
          <p:nvPr/>
        </p:nvPicPr>
        <p:blipFill>
          <a:blip r:embed="rId3"/>
          <a:stretch>
            <a:fillRect/>
          </a:stretch>
        </p:blipFill>
        <p:spPr>
          <a:xfrm>
            <a:off x="1155701" y="2799178"/>
            <a:ext cx="402166" cy="446850"/>
          </a:xfrm>
          <a:prstGeom prst="rect">
            <a:avLst/>
          </a:prstGeom>
        </p:spPr>
      </p:pic>
      <p:cxnSp>
        <p:nvCxnSpPr>
          <p:cNvPr id="67" name="Straight Arrow Connector 66"/>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55792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 on DSE Cassandra</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23</a:t>
            </a:fld>
            <a:endParaRPr lang="en-US"/>
          </a:p>
        </p:txBody>
      </p:sp>
    </p:spTree>
    <p:extLst>
      <p:ext uri="{BB962C8B-B14F-4D97-AF65-F5344CB8AC3E}">
        <p14:creationId xmlns:p14="http://schemas.microsoft.com/office/powerpoint/2010/main" val="42743028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24</a:t>
            </a:fld>
            <a:endParaRPr lang="en-US"/>
          </a:p>
        </p:txBody>
      </p:sp>
      <p:sp>
        <p:nvSpPr>
          <p:cNvPr id="6" name="Title 5"/>
          <p:cNvSpPr>
            <a:spLocks noGrp="1"/>
          </p:cNvSpPr>
          <p:nvPr>
            <p:ph type="title"/>
          </p:nvPr>
        </p:nvSpPr>
        <p:spPr/>
        <p:txBody>
          <a:bodyPr/>
          <a:lstStyle/>
          <a:p>
            <a:r>
              <a:rPr lang="en-US" dirty="0" smtClean="0"/>
              <a:t>Hands On Cassandra Data Model</a:t>
            </a:r>
            <a:endParaRPr lang="en-US" dirty="0"/>
          </a:p>
        </p:txBody>
      </p:sp>
      <p:grpSp>
        <p:nvGrpSpPr>
          <p:cNvPr id="7" name="Group 6"/>
          <p:cNvGrpSpPr/>
          <p:nvPr/>
        </p:nvGrpSpPr>
        <p:grpSpPr>
          <a:xfrm>
            <a:off x="685800" y="1104135"/>
            <a:ext cx="7848600" cy="3389921"/>
            <a:chOff x="838200" y="350625"/>
            <a:chExt cx="7543800" cy="5821575"/>
          </a:xfrm>
        </p:grpSpPr>
        <p:sp>
          <p:nvSpPr>
            <p:cNvPr id="8" name="Rounded Rectangle 7"/>
            <p:cNvSpPr/>
            <p:nvPr/>
          </p:nvSpPr>
          <p:spPr>
            <a:xfrm>
              <a:off x="838200" y="533400"/>
              <a:ext cx="7543800" cy="5638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9" name="Rectangle 8"/>
            <p:cNvSpPr/>
            <p:nvPr/>
          </p:nvSpPr>
          <p:spPr>
            <a:xfrm>
              <a:off x="1717829" y="350625"/>
              <a:ext cx="1638301"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tx1"/>
                  </a:solidFill>
                  <a:latin typeface="Helvetica Neue"/>
                  <a:cs typeface="Helvetica Neue"/>
                </a:rPr>
                <a:t>Keyspace</a:t>
              </a:r>
              <a:endParaRPr lang="en-US" sz="1600" dirty="0">
                <a:solidFill>
                  <a:schemeClr val="tx1"/>
                </a:solidFill>
                <a:latin typeface="Helvetica Neue"/>
                <a:cs typeface="Helvetica Neue"/>
              </a:endParaRPr>
            </a:p>
          </p:txBody>
        </p:sp>
      </p:grpSp>
      <p:grpSp>
        <p:nvGrpSpPr>
          <p:cNvPr id="10" name="Group 9"/>
          <p:cNvGrpSpPr/>
          <p:nvPr/>
        </p:nvGrpSpPr>
        <p:grpSpPr>
          <a:xfrm>
            <a:off x="1320034" y="1379329"/>
            <a:ext cx="6580139" cy="2759468"/>
            <a:chOff x="1447800" y="952499"/>
            <a:chExt cx="6324600" cy="4533901"/>
          </a:xfrm>
        </p:grpSpPr>
        <p:sp>
          <p:nvSpPr>
            <p:cNvPr id="11" name="Rounded Rectangle 10"/>
            <p:cNvSpPr/>
            <p:nvPr/>
          </p:nvSpPr>
          <p:spPr>
            <a:xfrm>
              <a:off x="1447800" y="1143000"/>
              <a:ext cx="6324600" cy="4343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12" name="Rectangle 11"/>
            <p:cNvSpPr/>
            <p:nvPr/>
          </p:nvSpPr>
          <p:spPr>
            <a:xfrm>
              <a:off x="2165021" y="952499"/>
              <a:ext cx="2623679" cy="378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Column Family /Table</a:t>
              </a:r>
              <a:endParaRPr lang="en-US" sz="1600" dirty="0">
                <a:solidFill>
                  <a:schemeClr val="tx1"/>
                </a:solidFill>
                <a:latin typeface="Helvetica Neue"/>
                <a:cs typeface="Helvetica Neue"/>
              </a:endParaRPr>
            </a:p>
          </p:txBody>
        </p:sp>
      </p:grpSp>
      <p:grpSp>
        <p:nvGrpSpPr>
          <p:cNvPr id="13" name="Group 12"/>
          <p:cNvGrpSpPr/>
          <p:nvPr/>
        </p:nvGrpSpPr>
        <p:grpSpPr>
          <a:xfrm>
            <a:off x="1835346" y="1600514"/>
            <a:ext cx="5549515" cy="2191904"/>
            <a:chOff x="1905000" y="1485900"/>
            <a:chExt cx="5334000" cy="3314700"/>
          </a:xfrm>
        </p:grpSpPr>
        <p:sp>
          <p:nvSpPr>
            <p:cNvPr id="14" name="Rounded Rectangle 13"/>
            <p:cNvSpPr/>
            <p:nvPr/>
          </p:nvSpPr>
          <p:spPr>
            <a:xfrm>
              <a:off x="1905000" y="1752600"/>
              <a:ext cx="5334000" cy="3048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Helvetica Neue"/>
                <a:cs typeface="Helvetica Neue"/>
              </a:endParaRPr>
            </a:p>
          </p:txBody>
        </p:sp>
        <p:sp>
          <p:nvSpPr>
            <p:cNvPr id="15" name="Rectangle 14"/>
            <p:cNvSpPr/>
            <p:nvPr/>
          </p:nvSpPr>
          <p:spPr>
            <a:xfrm>
              <a:off x="2667000" y="1485900"/>
              <a:ext cx="7620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Rows</a:t>
              </a:r>
              <a:endParaRPr lang="en-US" sz="1600" dirty="0">
                <a:solidFill>
                  <a:schemeClr val="tx1"/>
                </a:solidFill>
                <a:latin typeface="Helvetica Neue"/>
                <a:cs typeface="Helvetica Neue"/>
              </a:endParaRPr>
            </a:p>
          </p:txBody>
        </p:sp>
      </p:grpSp>
      <p:grpSp>
        <p:nvGrpSpPr>
          <p:cNvPr id="16" name="Group 15"/>
          <p:cNvGrpSpPr/>
          <p:nvPr/>
        </p:nvGrpSpPr>
        <p:grpSpPr>
          <a:xfrm>
            <a:off x="2426394" y="1872667"/>
            <a:ext cx="4331494" cy="1582253"/>
            <a:chOff x="2895600" y="2095500"/>
            <a:chExt cx="3505200" cy="2019300"/>
          </a:xfrm>
        </p:grpSpPr>
        <p:sp>
          <p:nvSpPr>
            <p:cNvPr id="17" name="Rounded Rectangle 16"/>
            <p:cNvSpPr/>
            <p:nvPr/>
          </p:nvSpPr>
          <p:spPr>
            <a:xfrm>
              <a:off x="2895600" y="2362200"/>
              <a:ext cx="3505200" cy="1752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18" name="Rectangle 17"/>
            <p:cNvSpPr/>
            <p:nvPr/>
          </p:nvSpPr>
          <p:spPr>
            <a:xfrm>
              <a:off x="3341876" y="2095500"/>
              <a:ext cx="1166084" cy="50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Columns</a:t>
              </a:r>
              <a:endParaRPr lang="en-US" sz="1600" dirty="0">
                <a:solidFill>
                  <a:schemeClr val="tx1"/>
                </a:solidFill>
                <a:latin typeface="Helvetica Neue"/>
                <a:cs typeface="Helvetica Neue"/>
              </a:endParaRPr>
            </a:p>
          </p:txBody>
        </p:sp>
      </p:grpSp>
      <p:grpSp>
        <p:nvGrpSpPr>
          <p:cNvPr id="19" name="Group 18"/>
          <p:cNvGrpSpPr/>
          <p:nvPr/>
        </p:nvGrpSpPr>
        <p:grpSpPr>
          <a:xfrm>
            <a:off x="3023515" y="2174250"/>
            <a:ext cx="3137252" cy="985633"/>
            <a:chOff x="2895600" y="1971870"/>
            <a:chExt cx="3505200" cy="2142930"/>
          </a:xfrm>
        </p:grpSpPr>
        <p:sp>
          <p:nvSpPr>
            <p:cNvPr id="20" name="Rounded Rectangle 19"/>
            <p:cNvSpPr/>
            <p:nvPr/>
          </p:nvSpPr>
          <p:spPr>
            <a:xfrm>
              <a:off x="2895600" y="2362200"/>
              <a:ext cx="3505200" cy="1752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21" name="Rectangle 20"/>
            <p:cNvSpPr/>
            <p:nvPr/>
          </p:nvSpPr>
          <p:spPr>
            <a:xfrm>
              <a:off x="3352800" y="1971870"/>
              <a:ext cx="2514336" cy="78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Collections/UDTs</a:t>
              </a:r>
              <a:endParaRPr lang="en-US" sz="1600" dirty="0">
                <a:solidFill>
                  <a:schemeClr val="tx1"/>
                </a:solidFill>
                <a:latin typeface="Helvetica Neue"/>
                <a:cs typeface="Helvetica Neue"/>
              </a:endParaRPr>
            </a:p>
          </p:txBody>
        </p:sp>
      </p:grpSp>
    </p:spTree>
    <p:extLst>
      <p:ext uri="{BB962C8B-B14F-4D97-AF65-F5344CB8AC3E}">
        <p14:creationId xmlns:p14="http://schemas.microsoft.com/office/powerpoint/2010/main" val="207321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Secret Sauce: PRIMARY KEY</a:t>
            </a:r>
            <a:endParaRPr lang="en-US" dirty="0"/>
          </a:p>
        </p:txBody>
      </p:sp>
      <p:sp>
        <p:nvSpPr>
          <p:cNvPr id="5" name="AutoShape 4"/>
          <p:cNvSpPr>
            <a:spLocks/>
          </p:cNvSpPr>
          <p:nvPr/>
        </p:nvSpPr>
        <p:spPr bwMode="auto">
          <a:xfrm>
            <a:off x="1457321" y="926568"/>
            <a:ext cx="6757524" cy="40341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dirty="0">
                <a:solidFill>
                  <a:schemeClr val="tx1">
                    <a:lumMod val="75000"/>
                    <a:lumOff val="25000"/>
                  </a:schemeClr>
                </a:solidFill>
                <a:latin typeface="Helvetica Neue"/>
                <a:cs typeface="Helvetica Neue"/>
                <a:sym typeface="Courier" charset="0"/>
              </a:rPr>
              <a:t>create table </a:t>
            </a:r>
            <a:r>
              <a:rPr lang="en-US" dirty="0" smtClean="0">
                <a:solidFill>
                  <a:schemeClr val="tx1">
                    <a:lumMod val="75000"/>
                    <a:lumOff val="25000"/>
                  </a:schemeClr>
                </a:solidFill>
                <a:latin typeface="Helvetica Neue"/>
                <a:cs typeface="Helvetica Neue"/>
                <a:sym typeface="Courier" charset="0"/>
              </a:rPr>
              <a:t>sentiment(</a:t>
            </a:r>
          </a:p>
          <a:p>
            <a:pPr>
              <a:buClrTx/>
              <a:buFontTx/>
              <a:buNone/>
            </a:pPr>
            <a:r>
              <a:rPr lang="en-US" dirty="0">
                <a:solidFill>
                  <a:schemeClr val="tx1">
                    <a:lumMod val="75000"/>
                    <a:lumOff val="25000"/>
                  </a:schemeClr>
                </a:solidFill>
                <a:latin typeface="Helvetica Neue"/>
                <a:cs typeface="Helvetica Neue"/>
                <a:sym typeface="Courier" charset="0"/>
              </a:rPr>
              <a:t>	body text,				</a:t>
            </a:r>
            <a:r>
              <a:rPr lang="en-US" dirty="0" smtClean="0">
                <a:solidFill>
                  <a:schemeClr val="tx1">
                    <a:lumMod val="75000"/>
                    <a:lumOff val="25000"/>
                  </a:schemeClr>
                </a:solidFill>
                <a:latin typeface="Helvetica Neue"/>
                <a:cs typeface="Helvetica Neue"/>
                <a:sym typeface="Courier" charset="0"/>
              </a:rPr>
              <a:t>	/</a:t>
            </a:r>
            <a:r>
              <a:rPr lang="en-US" dirty="0">
                <a:solidFill>
                  <a:schemeClr val="tx1">
                    <a:lumMod val="75000"/>
                    <a:lumOff val="25000"/>
                  </a:schemeClr>
                </a:solidFill>
                <a:latin typeface="Helvetica Neue"/>
                <a:cs typeface="Helvetica Neue"/>
                <a:sym typeface="Courier" charset="0"/>
              </a:rPr>
              <a:t>/ message content</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err="1">
                <a:solidFill>
                  <a:schemeClr val="tx1">
                    <a:lumMod val="75000"/>
                    <a:lumOff val="25000"/>
                  </a:schemeClr>
                </a:solidFill>
                <a:latin typeface="Helvetica Neue"/>
                <a:cs typeface="Helvetica Neue"/>
                <a:sym typeface="Courier" charset="0"/>
              </a:rPr>
              <a:t>dt</a:t>
            </a:r>
            <a:r>
              <a:rPr lang="en-US" dirty="0">
                <a:solidFill>
                  <a:schemeClr val="tx1">
                    <a:lumMod val="75000"/>
                    <a:lumOff val="25000"/>
                  </a:schemeClr>
                </a:solidFill>
                <a:latin typeface="Helvetica Neue"/>
                <a:cs typeface="Helvetica Neue"/>
                <a:sym typeface="Courier" charset="0"/>
              </a:rPr>
              <a:t> date,					</a:t>
            </a:r>
            <a:r>
              <a:rPr lang="en-US" dirty="0" smtClean="0">
                <a:solidFill>
                  <a:schemeClr val="tx1">
                    <a:lumMod val="75000"/>
                    <a:lumOff val="25000"/>
                  </a:schemeClr>
                </a:solidFill>
                <a:latin typeface="Helvetica Neue"/>
                <a:cs typeface="Helvetica Neue"/>
                <a:sym typeface="Courier" charset="0"/>
              </a:rPr>
              <a:t>	/</a:t>
            </a:r>
            <a:r>
              <a:rPr lang="en-US" dirty="0">
                <a:solidFill>
                  <a:schemeClr val="tx1">
                    <a:lumMod val="75000"/>
                    <a:lumOff val="25000"/>
                  </a:schemeClr>
                </a:solidFill>
                <a:latin typeface="Helvetica Neue"/>
                <a:cs typeface="Helvetica Neue"/>
                <a:sym typeface="Courier" charset="0"/>
              </a:rPr>
              <a:t>/ timestamp of message</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err="1" smtClean="0">
                <a:solidFill>
                  <a:schemeClr val="tx1">
                    <a:lumMod val="75000"/>
                    <a:lumOff val="25000"/>
                  </a:schemeClr>
                </a:solidFill>
                <a:latin typeface="Helvetica Neue"/>
                <a:cs typeface="Helvetica Neue"/>
                <a:sym typeface="Courier" charset="0"/>
              </a:rPr>
              <a:t>ch</a:t>
            </a:r>
            <a:r>
              <a:rPr lang="en-US" dirty="0" smtClean="0">
                <a:solidFill>
                  <a:schemeClr val="tx1">
                    <a:lumMod val="75000"/>
                    <a:lumOff val="25000"/>
                  </a:schemeClr>
                </a:solidFill>
                <a:latin typeface="Helvetica Neue"/>
                <a:cs typeface="Helvetica Neue"/>
                <a:sym typeface="Courier" charset="0"/>
              </a:rPr>
              <a:t> text,						// social channel</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smtClean="0">
                <a:solidFill>
                  <a:schemeClr val="tx1">
                    <a:lumMod val="75000"/>
                    <a:lumOff val="25000"/>
                  </a:schemeClr>
                </a:solidFill>
                <a:latin typeface="Helvetica Neue"/>
                <a:cs typeface="Helvetica Neue"/>
                <a:sym typeface="Courier" charset="0"/>
              </a:rPr>
              <a:t>cu </a:t>
            </a:r>
            <a:r>
              <a:rPr lang="en-US" dirty="0" err="1" smtClean="0">
                <a:solidFill>
                  <a:schemeClr val="tx1">
                    <a:lumMod val="75000"/>
                    <a:lumOff val="25000"/>
                  </a:schemeClr>
                </a:solidFill>
                <a:latin typeface="Helvetica Neue"/>
                <a:cs typeface="Helvetica Neue"/>
                <a:sym typeface="Courier" charset="0"/>
              </a:rPr>
              <a:t>int</a:t>
            </a:r>
            <a:r>
              <a:rPr lang="en-US" dirty="0" smtClean="0">
                <a:solidFill>
                  <a:schemeClr val="tx1">
                    <a:lumMod val="75000"/>
                    <a:lumOff val="25000"/>
                  </a:schemeClr>
                </a:solidFill>
                <a:latin typeface="Helvetica Neue"/>
                <a:cs typeface="Helvetica Neue"/>
                <a:sym typeface="Courier" charset="0"/>
              </a:rPr>
              <a:t>,						// customer referenced</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smtClean="0">
                <a:solidFill>
                  <a:schemeClr val="tx1">
                    <a:lumMod val="75000"/>
                    <a:lumOff val="25000"/>
                  </a:schemeClr>
                </a:solidFill>
                <a:latin typeface="Helvetica Neue"/>
                <a:cs typeface="Helvetica Neue"/>
                <a:sym typeface="Courier" charset="0"/>
              </a:rPr>
              <a:t>sent </a:t>
            </a:r>
            <a:r>
              <a:rPr lang="en-US" dirty="0">
                <a:solidFill>
                  <a:schemeClr val="tx1">
                    <a:lumMod val="75000"/>
                    <a:lumOff val="25000"/>
                  </a:schemeClr>
                </a:solidFill>
                <a:latin typeface="Helvetica Neue"/>
                <a:cs typeface="Helvetica Neue"/>
                <a:sym typeface="Courier" charset="0"/>
              </a:rPr>
              <a:t>text</a:t>
            </a:r>
            <a:r>
              <a:rPr lang="en-US" dirty="0" smtClean="0">
                <a:solidFill>
                  <a:schemeClr val="tx1">
                    <a:lumMod val="75000"/>
                    <a:lumOff val="25000"/>
                  </a:schemeClr>
                </a:solidFill>
                <a:latin typeface="Helvetica Neue"/>
                <a:cs typeface="Helvetica Neue"/>
                <a:sym typeface="Courier" charset="0"/>
              </a:rPr>
              <a:t>,					// sentiment indicator</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smtClean="0">
                <a:solidFill>
                  <a:schemeClr val="tx1">
                    <a:lumMod val="75000"/>
                    <a:lumOff val="25000"/>
                  </a:schemeClr>
                </a:solidFill>
                <a:latin typeface="Helvetica Neue"/>
                <a:cs typeface="Helvetica Neue"/>
                <a:sym typeface="Courier" charset="0"/>
              </a:rPr>
              <a:t>PRIMARY </a:t>
            </a:r>
            <a:r>
              <a:rPr lang="en-US" dirty="0">
                <a:solidFill>
                  <a:schemeClr val="tx1">
                    <a:lumMod val="75000"/>
                    <a:lumOff val="25000"/>
                  </a:schemeClr>
                </a:solidFill>
                <a:latin typeface="Helvetica Neue"/>
                <a:cs typeface="Helvetica Neue"/>
                <a:sym typeface="Courier" charset="0"/>
              </a:rPr>
              <a:t>KEY</a:t>
            </a:r>
            <a:r>
              <a:rPr lang="en-US" dirty="0" smtClean="0">
                <a:solidFill>
                  <a:schemeClr val="tx1">
                    <a:lumMod val="75000"/>
                    <a:lumOff val="25000"/>
                  </a:schemeClr>
                </a:solidFill>
                <a:latin typeface="Helvetica Neue"/>
                <a:cs typeface="Helvetica Neue"/>
                <a:sym typeface="Courier" charset="0"/>
              </a:rPr>
              <a:t>(???????)</a:t>
            </a:r>
            <a:r>
              <a:rPr lang="en-US" dirty="0">
                <a:solidFill>
                  <a:schemeClr val="tx1">
                    <a:lumMod val="75000"/>
                    <a:lumOff val="25000"/>
                  </a:schemeClr>
                </a:solidFill>
                <a:latin typeface="Helvetica Neue"/>
                <a:cs typeface="Helvetica Neue"/>
                <a:sym typeface="Courier" charset="0"/>
              </a:rPr>
              <a:t>)</a:t>
            </a:r>
            <a:r>
              <a:rPr lang="en-US" dirty="0" smtClean="0">
                <a:solidFill>
                  <a:schemeClr val="tx1">
                    <a:lumMod val="75000"/>
                    <a:lumOff val="25000"/>
                  </a:schemeClr>
                </a:solidFill>
                <a:latin typeface="Helvetica Neue"/>
                <a:cs typeface="Helvetica Neue"/>
                <a:sym typeface="Courier" charset="0"/>
              </a:rPr>
              <a:t>;</a:t>
            </a:r>
          </a:p>
          <a:p>
            <a:pPr>
              <a:lnSpc>
                <a:spcPct val="120000"/>
              </a:lnSpc>
              <a:buClrTx/>
              <a:buFontTx/>
              <a:buNone/>
            </a:pPr>
            <a:endParaRPr lang="en-US" dirty="0">
              <a:solidFill>
                <a:schemeClr val="tx1">
                  <a:lumMod val="75000"/>
                  <a:lumOff val="25000"/>
                </a:schemeClr>
              </a:solidFill>
              <a:latin typeface="Helvetica Neue"/>
              <a:cs typeface="Helvetica Neue"/>
              <a:sym typeface="Courier" charset="0"/>
            </a:endParaRPr>
          </a:p>
          <a:p>
            <a:pPr>
              <a:lnSpc>
                <a:spcPct val="120000"/>
              </a:lnSpc>
              <a:buClrTx/>
              <a:buFontTx/>
              <a:buNone/>
            </a:pPr>
            <a:r>
              <a:rPr lang="en-US" dirty="0" smtClean="0">
                <a:solidFill>
                  <a:schemeClr val="tx1">
                    <a:lumMod val="75000"/>
                    <a:lumOff val="25000"/>
                  </a:schemeClr>
                </a:solidFill>
                <a:latin typeface="Helvetica Neue"/>
                <a:cs typeface="Helvetica Neue"/>
                <a:sym typeface="Courier" charset="0"/>
              </a:rPr>
              <a:t>				PRIMARY KEY (</a:t>
            </a:r>
            <a:r>
              <a:rPr lang="en-US" dirty="0" err="1" smtClean="0">
                <a:solidFill>
                  <a:schemeClr val="tx1">
                    <a:lumMod val="75000"/>
                    <a:lumOff val="25000"/>
                  </a:schemeClr>
                </a:solidFill>
                <a:latin typeface="Helvetica Neue"/>
                <a:cs typeface="Helvetica Neue"/>
                <a:sym typeface="Courier" charset="0"/>
              </a:rPr>
              <a:t>dt</a:t>
            </a:r>
            <a:r>
              <a:rPr lang="en-US" dirty="0" smtClean="0">
                <a:solidFill>
                  <a:schemeClr val="tx1">
                    <a:lumMod val="75000"/>
                    <a:lumOff val="25000"/>
                  </a:schemeClr>
                </a:solidFill>
                <a:latin typeface="Helvetica Neue"/>
                <a:cs typeface="Helvetica Neue"/>
                <a:sym typeface="Courier" charset="0"/>
              </a:rPr>
              <a:t>)				</a:t>
            </a:r>
            <a:endParaRPr lang="en-US" dirty="0">
              <a:solidFill>
                <a:schemeClr val="tx1">
                  <a:lumMod val="75000"/>
                  <a:lumOff val="25000"/>
                </a:schemeClr>
              </a:solidFill>
              <a:latin typeface="Helvetica Neue"/>
              <a:cs typeface="Helvetica Neue"/>
              <a:sym typeface="Courier" charset="0"/>
            </a:endParaRP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ch,dt</a:t>
            </a:r>
            <a:r>
              <a:rPr lang="en-US" dirty="0" smtClean="0">
                <a:solidFill>
                  <a:schemeClr val="tx1">
                    <a:lumMod val="75000"/>
                    <a:lumOff val="25000"/>
                  </a:schemeClr>
                </a:solidFill>
                <a:latin typeface="Helvetica Neue"/>
                <a:cs typeface="Helvetica Neue"/>
                <a:sym typeface="Courier" charset="0"/>
              </a:rPr>
              <a:t>))  		</a:t>
            </a:r>
            <a:endParaRPr lang="en-US" dirty="0">
              <a:solidFill>
                <a:schemeClr val="tx1">
                  <a:lumMod val="75000"/>
                  <a:lumOff val="25000"/>
                </a:schemeClr>
              </a:solidFill>
              <a:latin typeface="Helvetica Neue"/>
              <a:cs typeface="Helvetica Neue"/>
              <a:sym typeface="Courier" charset="0"/>
            </a:endParaRP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ch,dt</a:t>
            </a:r>
            <a:r>
              <a:rPr lang="en-US" dirty="0" smtClean="0">
                <a:solidFill>
                  <a:schemeClr val="tx1">
                    <a:lumMod val="75000"/>
                    <a:lumOff val="25000"/>
                  </a:schemeClr>
                </a:solidFill>
                <a:latin typeface="Helvetica Neue"/>
                <a:cs typeface="Helvetica Neue"/>
                <a:sym typeface="Courier" charset="0"/>
              </a:rPr>
              <a:t>)			</a:t>
            </a: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ch,cu,dt</a:t>
            </a:r>
            <a:r>
              <a:rPr lang="en-US" dirty="0" smtClean="0">
                <a:solidFill>
                  <a:schemeClr val="tx1">
                    <a:lumMod val="75000"/>
                    <a:lumOff val="25000"/>
                  </a:schemeClr>
                </a:solidFill>
                <a:latin typeface="Helvetica Neue"/>
                <a:cs typeface="Helvetica Neue"/>
                <a:sym typeface="Courier" charset="0"/>
              </a:rPr>
              <a:t>)  	</a:t>
            </a: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ch,dt</a:t>
            </a:r>
            <a:r>
              <a:rPr lang="en-US" dirty="0" smtClean="0">
                <a:solidFill>
                  <a:schemeClr val="tx1">
                    <a:lumMod val="75000"/>
                    <a:lumOff val="25000"/>
                  </a:schemeClr>
                </a:solidFill>
                <a:latin typeface="Helvetica Neue"/>
                <a:cs typeface="Helvetica Neue"/>
                <a:sym typeface="Courier" charset="0"/>
              </a:rPr>
              <a:t>),cu)</a:t>
            </a:r>
            <a:endParaRPr lang="en-US" dirty="0">
              <a:solidFill>
                <a:schemeClr val="tx1">
                  <a:lumMod val="75000"/>
                  <a:lumOff val="25000"/>
                </a:schemeClr>
              </a:solidFill>
              <a:latin typeface="Helvetica Neue"/>
              <a:cs typeface="Helvetica Neue"/>
              <a:sym typeface="Courier" charset="0"/>
            </a:endParaRPr>
          </a:p>
        </p:txBody>
      </p:sp>
    </p:spTree>
    <p:extLst>
      <p:ext uri="{BB962C8B-B14F-4D97-AF65-F5344CB8AC3E}">
        <p14:creationId xmlns:p14="http://schemas.microsoft.com/office/powerpoint/2010/main" val="33124394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Clustering Columns</a:t>
            </a:r>
            <a:endParaRPr lang="en-US" dirty="0"/>
          </a:p>
        </p:txBody>
      </p:sp>
      <p:sp>
        <p:nvSpPr>
          <p:cNvPr id="4" name="AutoShape 4"/>
          <p:cNvSpPr>
            <a:spLocks/>
          </p:cNvSpPr>
          <p:nvPr/>
        </p:nvSpPr>
        <p:spPr bwMode="auto">
          <a:xfrm>
            <a:off x="551458" y="1193050"/>
            <a:ext cx="8411501" cy="9474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2000" b="1" dirty="0" smtClean="0">
                <a:solidFill>
                  <a:srgbClr val="7F7F7F"/>
                </a:solidFill>
                <a:latin typeface="Helvetica Neue"/>
                <a:cs typeface="Helvetica Neue"/>
                <a:sym typeface="Courier" charset="0"/>
              </a:rPr>
              <a:t>PRIMARY KEY (</a:t>
            </a:r>
            <a:r>
              <a:rPr lang="en-US" sz="2000" b="1" dirty="0" err="1" smtClean="0">
                <a:solidFill>
                  <a:srgbClr val="7F7F7F"/>
                </a:solidFill>
                <a:latin typeface="Helvetica Neue"/>
                <a:cs typeface="Helvetica Neue"/>
                <a:sym typeface="Courier" charset="0"/>
              </a:rPr>
              <a:t>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no duplicate primary keys</a:t>
            </a:r>
          </a:p>
          <a:p>
            <a:pPr>
              <a:buClrTx/>
              <a:buFontTx/>
              <a:buNone/>
            </a:pPr>
            <a:endParaRPr lang="en-US" sz="2000" b="1" dirty="0" smtClean="0">
              <a:solidFill>
                <a:srgbClr val="000000"/>
              </a:solidFill>
              <a:latin typeface="Helvetica Neue"/>
              <a:cs typeface="Helvetica Neue"/>
              <a:sym typeface="Courier" charset="0"/>
            </a:endParaRPr>
          </a:p>
          <a:p>
            <a:pPr>
              <a:buClrTx/>
              <a:buFontTx/>
              <a:buNone/>
            </a:pPr>
            <a:endParaRPr lang="en-US" sz="2000" b="1" dirty="0" smtClean="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endParaRPr lang="en-US" sz="2000" b="1" dirty="0" smtClean="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9763535"/>
              </p:ext>
            </p:extLst>
          </p:nvPr>
        </p:nvGraphicFramePr>
        <p:xfrm>
          <a:off x="1051712" y="2273161"/>
          <a:ext cx="6294975" cy="1127760"/>
        </p:xfrm>
        <a:graphic>
          <a:graphicData uri="http://schemas.openxmlformats.org/drawingml/2006/table">
            <a:tbl>
              <a:tblPr firstRow="1" bandRow="1">
                <a:tableStyleId>{9DCAF9ED-07DC-4A11-8D7F-57B35C25682E}</a:tableStyleId>
              </a:tblPr>
              <a:tblGrid>
                <a:gridCol w="1258995"/>
                <a:gridCol w="743417"/>
                <a:gridCol w="860612"/>
                <a:gridCol w="951999"/>
                <a:gridCol w="2479952"/>
              </a:tblGrid>
              <a:tr h="278130">
                <a:tc>
                  <a:txBody>
                    <a:bodyPr/>
                    <a:lstStyle/>
                    <a:p>
                      <a:r>
                        <a:rPr lang="en-US" sz="1400" dirty="0" err="1" smtClean="0"/>
                        <a:t>dt</a:t>
                      </a:r>
                      <a:endParaRPr lang="en-US" sz="1400" dirty="0"/>
                    </a:p>
                  </a:txBody>
                  <a:tcPr marT="34290" marB="34290">
                    <a:lnL w="12700" cmpd="sng">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r>
                        <a:rPr lang="en-US" sz="1400" dirty="0" smtClean="0"/>
                        <a:t>cu</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err="1" smtClean="0"/>
                        <a:t>ch</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sent</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body</a:t>
                      </a:r>
                      <a:endParaRPr lang="en-US" sz="1400" dirty="0"/>
                    </a:p>
                  </a:txBody>
                  <a:tcPr marT="34290" marB="34290">
                    <a:lnL>
                      <a:noFill/>
                    </a:lnL>
                    <a:lnR w="12700" cmpd="sng">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278130">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BFBFBF"/>
                    </a:solidFill>
                  </a:tcPr>
                </a:tc>
                <a:tc>
                  <a:txBody>
                    <a:bodyPr/>
                    <a:lstStyle/>
                    <a:p>
                      <a:r>
                        <a:rPr lang="en-US" sz="1400" dirty="0" smtClean="0"/>
                        <a:t>1</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err="1" smtClean="0"/>
                        <a:t>facebook</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positive</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“That was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r>
              <a:tr h="278130">
                <a:tc>
                  <a:txBody>
                    <a:bodyPr/>
                    <a:lstStyle/>
                    <a:p>
                      <a:r>
                        <a:rPr lang="en-US" sz="1400" dirty="0" smtClean="0"/>
                        <a:t>20160102</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BFBFBF"/>
                    </a:solidFill>
                  </a:tcPr>
                </a:tc>
                <a:tc>
                  <a:txBody>
                    <a:bodyPr/>
                    <a:lstStyle/>
                    <a:p>
                      <a:r>
                        <a:rPr lang="en-US" sz="1400" dirty="0" smtClean="0"/>
                        <a:t>1</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twitter</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“I’m feeling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278130">
                <a:tc>
                  <a:txBody>
                    <a:bodyPr/>
                    <a:lstStyle/>
                    <a:p>
                      <a:r>
                        <a:rPr lang="en-US" sz="1400" dirty="0" smtClean="0"/>
                        <a:t>20160102</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r>
                        <a:rPr lang="en-US" sz="1400" dirty="0" smtClean="0"/>
                        <a:t>2</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err="1" smtClean="0"/>
                        <a:t>facebook</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“I</a:t>
                      </a:r>
                      <a:r>
                        <a:rPr lang="en-US" sz="1400" baseline="0" dirty="0" smtClean="0"/>
                        <a:t> feel</a:t>
                      </a:r>
                      <a:r>
                        <a:rPr lang="en-US" sz="1400" dirty="0" smtClean="0"/>
                        <a:t> sick, too.”</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cxnSp>
        <p:nvCxnSpPr>
          <p:cNvPr id="11" name="Straight Arrow Connector 10"/>
          <p:cNvCxnSpPr/>
          <p:nvPr/>
        </p:nvCxnSpPr>
        <p:spPr>
          <a:xfrm flipH="1">
            <a:off x="1092134" y="3009528"/>
            <a:ext cx="6207729" cy="4088"/>
          </a:xfrm>
          <a:prstGeom prst="straightConnector1">
            <a:avLst/>
          </a:prstGeom>
          <a:ln w="38100">
            <a:solidFill>
              <a:schemeClr val="accent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Content Placeholder 14"/>
          <p:cNvSpPr txBox="1">
            <a:spLocks/>
          </p:cNvSpPr>
          <p:nvPr/>
        </p:nvSpPr>
        <p:spPr>
          <a:xfrm>
            <a:off x="630294" y="4026729"/>
            <a:ext cx="8258386" cy="356377"/>
          </a:xfrm>
          <a:prstGeom prst="rect">
            <a:avLst/>
          </a:prstGeom>
        </p:spPr>
        <p:txBody>
          <a:bodyPr vert="horz" lIns="0" tIns="0" rIns="91435" bIns="0">
            <a:norm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Arial"/>
                <a:ea typeface="+mn-ea"/>
                <a:cs typeface="Arial"/>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Arial"/>
                <a:ea typeface="+mn-ea"/>
                <a:cs typeface="Arial"/>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Arial"/>
                <a:ea typeface="+mn-ea"/>
                <a:cs typeface="Arial"/>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Arial"/>
                <a:ea typeface="+mn-ea"/>
                <a:cs typeface="Arial"/>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Arial"/>
                <a:ea typeface="+mn-ea"/>
                <a:cs typeface="Arial"/>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smtClean="0">
                <a:solidFill>
                  <a:srgbClr val="217B99"/>
                </a:solidFill>
              </a:rPr>
              <a:t>SELECT * FROM </a:t>
            </a:r>
            <a:r>
              <a:rPr lang="en-US" sz="2000" dirty="0">
                <a:solidFill>
                  <a:srgbClr val="217B99"/>
                </a:solidFill>
              </a:rPr>
              <a:t>sentiment </a:t>
            </a:r>
            <a:r>
              <a:rPr lang="en-US" sz="2000" dirty="0" smtClean="0">
                <a:solidFill>
                  <a:srgbClr val="217B99"/>
                </a:solidFill>
              </a:rPr>
              <a:t>WHERE </a:t>
            </a:r>
            <a:r>
              <a:rPr lang="en-US" sz="2000" dirty="0" err="1" smtClean="0">
                <a:solidFill>
                  <a:srgbClr val="217B99"/>
                </a:solidFill>
              </a:rPr>
              <a:t>dt</a:t>
            </a:r>
            <a:r>
              <a:rPr lang="en-US" sz="2000" dirty="0" smtClean="0">
                <a:solidFill>
                  <a:srgbClr val="217B99"/>
                </a:solidFill>
              </a:rPr>
              <a:t> = ‘1/2/2016’;</a:t>
            </a:r>
          </a:p>
        </p:txBody>
      </p:sp>
    </p:spTree>
    <p:extLst>
      <p:ext uri="{BB962C8B-B14F-4D97-AF65-F5344CB8AC3E}">
        <p14:creationId xmlns:p14="http://schemas.microsoft.com/office/powerpoint/2010/main" val="20221324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Compound Partition Key</a:t>
            </a:r>
            <a:endParaRPr lang="en-US" dirty="0"/>
          </a:p>
        </p:txBody>
      </p:sp>
      <p:sp>
        <p:nvSpPr>
          <p:cNvPr id="4" name="AutoShape 4"/>
          <p:cNvSpPr>
            <a:spLocks/>
          </p:cNvSpPr>
          <p:nvPr/>
        </p:nvSpPr>
        <p:spPr bwMode="auto">
          <a:xfrm>
            <a:off x="551458" y="1184168"/>
            <a:ext cx="8411501" cy="11516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r>
              <a:rPr lang="en-US" sz="2000" b="1" dirty="0" smtClean="0">
                <a:solidFill>
                  <a:srgbClr val="7F7F7F"/>
                </a:solidFill>
                <a:latin typeface="Helvetica Neue"/>
                <a:cs typeface="Helvetica Neue"/>
                <a:sym typeface="Courier" charset="0"/>
              </a:rPr>
              <a:t>PRIMARY </a:t>
            </a:r>
            <a:r>
              <a:rPr lang="en-US" sz="2000" b="1" dirty="0">
                <a:solidFill>
                  <a:srgbClr val="7F7F7F"/>
                </a:solidFill>
                <a:latin typeface="Helvetica Neue"/>
                <a:cs typeface="Helvetica Neue"/>
                <a:sym typeface="Courier" charset="0"/>
              </a:rPr>
              <a:t>KEY (</a:t>
            </a:r>
            <a:r>
              <a:rPr lang="en-US" sz="2000" b="1" dirty="0" smtClean="0">
                <a:solidFill>
                  <a:srgbClr val="7F7F7F"/>
                </a:solidFill>
                <a:latin typeface="Helvetica Neue"/>
                <a:cs typeface="Helvetica Neue"/>
                <a:sym typeface="Courier" charset="0"/>
              </a:rPr>
              <a:t>(</a:t>
            </a:r>
            <a:r>
              <a:rPr lang="en-US" sz="2000" b="1" dirty="0" err="1" smtClean="0">
                <a:solidFill>
                  <a:srgbClr val="7F7F7F"/>
                </a:solidFill>
                <a:latin typeface="Helvetica Neue"/>
                <a:cs typeface="Helvetica Neue"/>
                <a:sym typeface="Courier" charset="0"/>
              </a:rPr>
              <a:t>ch,dt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hash(</a:t>
            </a:r>
            <a:r>
              <a:rPr lang="en-US" sz="2000" dirty="0" err="1" smtClean="0">
                <a:solidFill>
                  <a:srgbClr val="7F7F7F"/>
                </a:solidFill>
                <a:latin typeface="Helvetica Neue"/>
                <a:cs typeface="Helvetica Neue"/>
                <a:sym typeface="Courier" charset="0"/>
              </a:rPr>
              <a:t>ch,dt</a:t>
            </a:r>
            <a:r>
              <a:rPr lang="en-US" sz="2000"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Wingdings"/>
              </a:rPr>
              <a:t> token</a:t>
            </a:r>
            <a:endParaRPr lang="en-US" sz="2000" dirty="0">
              <a:solidFill>
                <a:srgbClr val="7F7F7F"/>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095359801"/>
              </p:ext>
            </p:extLst>
          </p:nvPr>
        </p:nvGraphicFramePr>
        <p:xfrm>
          <a:off x="1057176" y="2270513"/>
          <a:ext cx="6341986" cy="1127760"/>
        </p:xfrm>
        <a:graphic>
          <a:graphicData uri="http://schemas.openxmlformats.org/drawingml/2006/table">
            <a:tbl>
              <a:tblPr firstRow="1" bandRow="1">
                <a:tableStyleId>{9DCAF9ED-07DC-4A11-8D7F-57B35C25682E}</a:tableStyleId>
              </a:tblPr>
              <a:tblGrid>
                <a:gridCol w="1192903"/>
                <a:gridCol w="1160882"/>
                <a:gridCol w="736412"/>
                <a:gridCol w="932504"/>
                <a:gridCol w="2319285"/>
              </a:tblGrid>
              <a:tr h="278130">
                <a:tc>
                  <a:txBody>
                    <a:bodyPr/>
                    <a:lstStyle/>
                    <a:p>
                      <a:pPr algn="r"/>
                      <a:r>
                        <a:rPr lang="en-US" sz="1400" dirty="0" err="1" smtClean="0"/>
                        <a:t>ch</a:t>
                      </a:r>
                      <a:endParaRPr lang="en-US" sz="1400" dirty="0"/>
                    </a:p>
                  </a:txBody>
                  <a:tcPr marT="34290" marB="34290">
                    <a:lnL w="12700" cmpd="sng">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err="1" smtClean="0"/>
                        <a:t>dt</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cu</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sent</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body</a:t>
                      </a:r>
                      <a:endParaRPr lang="en-US" sz="1400" dirty="0"/>
                    </a:p>
                  </a:txBody>
                  <a:tcPr marT="34290" marB="34290">
                    <a:lnL>
                      <a:noFill/>
                    </a:lnL>
                    <a:lnR w="12700" cmpd="sng">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20160101</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1</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positive</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“That was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r>
              <a:tr h="278130">
                <a:tc>
                  <a:txBody>
                    <a:bodyPr/>
                    <a:lstStyle/>
                    <a:p>
                      <a:pPr algn="r"/>
                      <a:r>
                        <a:rPr lang="en-US" sz="1400" dirty="0" smtClean="0"/>
                        <a:t>twitter</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20160102</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1</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“I’m feeling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20160102</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“I feel sick, too.”</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2" name="Content Placeholder 14"/>
          <p:cNvSpPr txBox="1">
            <a:spLocks/>
          </p:cNvSpPr>
          <p:nvPr/>
        </p:nvSpPr>
        <p:spPr>
          <a:xfrm>
            <a:off x="630294" y="4088903"/>
            <a:ext cx="8258386" cy="356377"/>
          </a:xfrm>
          <a:prstGeom prst="rect">
            <a:avLst/>
          </a:prstGeom>
        </p:spPr>
        <p:txBody>
          <a:bodyPr vert="horz" lIns="0" tIns="0" rIns="91435" bIns="0">
            <a:normAutofit fontScale="70000" lnSpcReduction="20000"/>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Arial"/>
                <a:ea typeface="+mn-ea"/>
                <a:cs typeface="Arial"/>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Arial"/>
                <a:ea typeface="+mn-ea"/>
                <a:cs typeface="Arial"/>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Arial"/>
                <a:ea typeface="+mn-ea"/>
                <a:cs typeface="Arial"/>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Arial"/>
                <a:ea typeface="+mn-ea"/>
                <a:cs typeface="Arial"/>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Arial"/>
                <a:ea typeface="+mn-ea"/>
                <a:cs typeface="Arial"/>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smtClean="0">
                <a:solidFill>
                  <a:srgbClr val="217B99"/>
                </a:solidFill>
              </a:rPr>
              <a:t>SELECT * FROM </a:t>
            </a:r>
            <a:r>
              <a:rPr lang="en-US" dirty="0">
                <a:solidFill>
                  <a:srgbClr val="217B99"/>
                </a:solidFill>
              </a:rPr>
              <a:t>sentiment WHERE </a:t>
            </a:r>
            <a:r>
              <a:rPr lang="en-US" dirty="0" err="1" smtClean="0">
                <a:solidFill>
                  <a:srgbClr val="217B99"/>
                </a:solidFill>
              </a:rPr>
              <a:t>ch</a:t>
            </a:r>
            <a:r>
              <a:rPr lang="en-US" dirty="0" smtClean="0">
                <a:solidFill>
                  <a:srgbClr val="217B99"/>
                </a:solidFill>
              </a:rPr>
              <a:t> = ’</a:t>
            </a:r>
            <a:r>
              <a:rPr lang="en-US" dirty="0" err="1" smtClean="0">
                <a:solidFill>
                  <a:srgbClr val="217B99"/>
                </a:solidFill>
              </a:rPr>
              <a:t>facebook</a:t>
            </a:r>
            <a:r>
              <a:rPr lang="en-US" dirty="0" smtClean="0">
                <a:solidFill>
                  <a:srgbClr val="217B99"/>
                </a:solidFill>
              </a:rPr>
              <a:t>’ AND </a:t>
            </a:r>
            <a:r>
              <a:rPr lang="en-US" dirty="0" err="1" smtClean="0">
                <a:solidFill>
                  <a:srgbClr val="217B99"/>
                </a:solidFill>
              </a:rPr>
              <a:t>dt</a:t>
            </a:r>
            <a:r>
              <a:rPr lang="en-US" dirty="0">
                <a:solidFill>
                  <a:srgbClr val="217B99"/>
                </a:solidFill>
              </a:rPr>
              <a:t> </a:t>
            </a:r>
            <a:r>
              <a:rPr lang="en-US" dirty="0" smtClean="0">
                <a:solidFill>
                  <a:srgbClr val="217B99"/>
                </a:solidFill>
              </a:rPr>
              <a:t>= ‘1/2/2016’;</a:t>
            </a:r>
          </a:p>
        </p:txBody>
      </p:sp>
    </p:spTree>
    <p:extLst>
      <p:ext uri="{BB962C8B-B14F-4D97-AF65-F5344CB8AC3E}">
        <p14:creationId xmlns:p14="http://schemas.microsoft.com/office/powerpoint/2010/main" val="8951242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Columns Create Wide Rows</a:t>
            </a:r>
            <a:endParaRPr lang="en-US" dirty="0"/>
          </a:p>
        </p:txBody>
      </p:sp>
      <p:sp>
        <p:nvSpPr>
          <p:cNvPr id="4" name="AutoShape 4"/>
          <p:cNvSpPr>
            <a:spLocks/>
          </p:cNvSpPr>
          <p:nvPr/>
        </p:nvSpPr>
        <p:spPr bwMode="auto">
          <a:xfrm>
            <a:off x="551458" y="1024292"/>
            <a:ext cx="8411501" cy="814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r>
              <a:rPr lang="en-US" sz="2000" b="1" dirty="0" smtClean="0">
                <a:solidFill>
                  <a:srgbClr val="7F7F7F"/>
                </a:solidFill>
                <a:latin typeface="Helvetica Neue"/>
                <a:cs typeface="Helvetica Neue"/>
                <a:sym typeface="Courier" charset="0"/>
              </a:rPr>
              <a:t>PRIMARY </a:t>
            </a:r>
            <a:r>
              <a:rPr lang="en-US" sz="2000" b="1" dirty="0">
                <a:solidFill>
                  <a:srgbClr val="7F7F7F"/>
                </a:solidFill>
                <a:latin typeface="Helvetica Neue"/>
                <a:cs typeface="Helvetica Neue"/>
                <a:sym typeface="Courier" charset="0"/>
              </a:rPr>
              <a:t>KEY </a:t>
            </a:r>
            <a:r>
              <a:rPr lang="en-US" sz="2000" b="1" dirty="0" smtClean="0">
                <a:solidFill>
                  <a:srgbClr val="7F7F7F"/>
                </a:solidFill>
                <a:latin typeface="Helvetica Neue"/>
                <a:cs typeface="Helvetica Neue"/>
                <a:sym typeface="Courier" charset="0"/>
              </a:rPr>
              <a:t>(</a:t>
            </a:r>
            <a:r>
              <a:rPr lang="en-US" sz="2000" b="1" dirty="0" err="1" smtClean="0">
                <a:solidFill>
                  <a:srgbClr val="7F7F7F"/>
                </a:solidFill>
                <a:latin typeface="Helvetica Neue"/>
                <a:cs typeface="Helvetica Neue"/>
                <a:sym typeface="Courier" charset="0"/>
              </a:rPr>
              <a:t>ch,dt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default sort and range queries</a:t>
            </a:r>
            <a:endParaRPr lang="en-US" sz="2000" dirty="0">
              <a:solidFill>
                <a:srgbClr val="7F7F7F"/>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170495396"/>
              </p:ext>
            </p:extLst>
          </p:nvPr>
        </p:nvGraphicFramePr>
        <p:xfrm>
          <a:off x="443429" y="1994155"/>
          <a:ext cx="8194182" cy="1455905"/>
        </p:xfrm>
        <a:graphic>
          <a:graphicData uri="http://schemas.openxmlformats.org/drawingml/2006/table">
            <a:tbl>
              <a:tblPr firstRow="1" bandRow="1">
                <a:tableStyleId>{2D5ABB26-0587-4C30-8999-92F81FD0307C}</a:tableStyleId>
              </a:tblPr>
              <a:tblGrid>
                <a:gridCol w="924230"/>
                <a:gridCol w="2504415"/>
                <a:gridCol w="2326796"/>
                <a:gridCol w="2438741"/>
              </a:tblGrid>
              <a:tr h="278130">
                <a:tc>
                  <a:txBody>
                    <a:bodyPr/>
                    <a:lstStyle/>
                    <a:p>
                      <a:pPr algn="r"/>
                      <a:r>
                        <a:rPr lang="en-US" sz="1400" b="1" dirty="0" err="1" smtClean="0">
                          <a:solidFill>
                            <a:schemeClr val="bg1"/>
                          </a:solidFill>
                        </a:rPr>
                        <a:t>ch</a:t>
                      </a:r>
                      <a:endParaRPr lang="en-US" sz="1400" b="1" dirty="0">
                        <a:solidFill>
                          <a:schemeClr val="bg1"/>
                        </a:solidFill>
                      </a:endParaRPr>
                    </a:p>
                  </a:txBody>
                  <a:tcPr marT="34290" marB="34290">
                    <a:lnB w="12700" cap="flat" cmpd="sng" algn="ctr">
                      <a:solidFill>
                        <a:scrgbClr r="0" g="0" b="0"/>
                      </a:solidFill>
                      <a:prstDash val="solid"/>
                      <a:round/>
                      <a:headEnd type="none" w="med" len="med"/>
                      <a:tailEnd type="none" w="med" len="med"/>
                    </a:lnB>
                    <a:solidFill>
                      <a:schemeClr val="bg1">
                        <a:lumMod val="75000"/>
                      </a:schemeClr>
                    </a:solidFill>
                  </a:tcPr>
                </a:tc>
                <a:tc>
                  <a:txBody>
                    <a:bodyPr/>
                    <a:lstStyle/>
                    <a:p>
                      <a:r>
                        <a:rPr lang="en-US" sz="1400" b="1" dirty="0" err="1" smtClean="0">
                          <a:solidFill>
                            <a:srgbClr val="FFFFFF"/>
                          </a:solidFill>
                        </a:rPr>
                        <a:t>dt</a:t>
                      </a:r>
                      <a:endParaRPr lang="en-US" sz="1400" b="1" dirty="0">
                        <a:solidFill>
                          <a:srgbClr val="FFFFFF"/>
                        </a:solidFill>
                      </a:endParaRPr>
                    </a:p>
                  </a:txBody>
                  <a:tcPr marT="34290" marB="34290">
                    <a:lnB w="12700" cap="flat" cmpd="sng" algn="ctr">
                      <a:solidFill>
                        <a:scrgbClr r="0" g="0" b="0"/>
                      </a:solidFill>
                      <a:prstDash val="solid"/>
                      <a:round/>
                      <a:headEnd type="none" w="med" len="med"/>
                      <a:tailEnd type="none" w="med" len="med"/>
                    </a:lnB>
                    <a:solidFill>
                      <a:schemeClr val="accent2"/>
                    </a:solidFill>
                  </a:tcPr>
                </a:tc>
                <a:tc>
                  <a:txBody>
                    <a:bodyPr/>
                    <a:lstStyle/>
                    <a:p>
                      <a:endParaRPr lang="en-US" sz="1400" dirty="0"/>
                    </a:p>
                  </a:txBody>
                  <a:tcPr marT="34290" marB="34290">
                    <a:lnB w="12700" cap="flat" cmpd="sng" algn="ctr">
                      <a:noFill/>
                      <a:prstDash val="solid"/>
                      <a:round/>
                      <a:headEnd type="none" w="med" len="med"/>
                      <a:tailEnd type="none" w="med" len="med"/>
                    </a:lnB>
                  </a:tcPr>
                </a:tc>
                <a:tc>
                  <a:txBody>
                    <a:bodyPr/>
                    <a:lstStyle/>
                    <a:p>
                      <a:endParaRPr lang="en-US" sz="1400" dirty="0"/>
                    </a:p>
                  </a:txBody>
                  <a:tcPr marT="34290" marB="34290">
                    <a:lnB w="12700" cap="flat" cmpd="sng" algn="ctr">
                      <a:noFill/>
                      <a:prstDash val="solid"/>
                      <a:round/>
                      <a:headEnd type="none" w="med" len="med"/>
                      <a:tailEnd type="none" w="med" len="med"/>
                    </a:lnB>
                  </a:tcPr>
                </a:tc>
              </a:tr>
              <a:tr h="278130">
                <a:tc>
                  <a:txBody>
                    <a:bodyPr/>
                    <a:lstStyle/>
                    <a:p>
                      <a:pPr algn="r"/>
                      <a:r>
                        <a:rPr kumimoji="0" lang="en-US" sz="1400" kern="1200" dirty="0" smtClean="0">
                          <a:solidFill>
                            <a:schemeClr val="dk1"/>
                          </a:solidFill>
                          <a:latin typeface="+mn-lt"/>
                          <a:ea typeface="+mn-ea"/>
                          <a:cs typeface="+mn-cs"/>
                        </a:rPr>
                        <a:t>twitter</a:t>
                      </a:r>
                      <a:endParaRPr kumimoji="0" lang="en-US" sz="1400" kern="1200" dirty="0">
                        <a:solidFill>
                          <a:schemeClr val="dk1"/>
                        </a:solidFill>
                        <a:latin typeface="+mn-lt"/>
                        <a:ea typeface="+mn-ea"/>
                        <a:cs typeface="+mn-cs"/>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r>
              <a:tr h="328145">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 negative, “I’m feeling</a:t>
                      </a:r>
                      <a:r>
                        <a:rPr lang="en-US" sz="1400" baseline="0" dirty="0" smtClean="0"/>
                        <a:t> </a:t>
                      </a:r>
                      <a:r>
                        <a:rPr lang="en-US" sz="1400" dirty="0" smtClean="0"/>
                        <a:t>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20160103</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r>
                        <a:rPr lang="en-US" sz="1400" dirty="0" smtClean="0"/>
                        <a:t>1, positive, “That was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 negative, “I feel sick,</a:t>
                      </a:r>
                      <a:r>
                        <a:rPr lang="en-US" sz="1400" baseline="0" dirty="0" smtClean="0"/>
                        <a:t> too.”</a:t>
                      </a: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2,positive, “dude, you’re 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sp>
        <p:nvSpPr>
          <p:cNvPr id="7" name="Content Placeholder 14"/>
          <p:cNvSpPr>
            <a:spLocks noGrp="1"/>
          </p:cNvSpPr>
          <p:nvPr>
            <p:ph sz="quarter" idx="1"/>
          </p:nvPr>
        </p:nvSpPr>
        <p:spPr>
          <a:xfrm>
            <a:off x="505963" y="4004054"/>
            <a:ext cx="7931225" cy="498868"/>
          </a:xfrm>
        </p:spPr>
        <p:txBody>
          <a:bodyPr>
            <a:normAutofit fontScale="92500"/>
          </a:bodyPr>
          <a:lstStyle/>
          <a:p>
            <a:r>
              <a:rPr lang="en-US" sz="2000" dirty="0">
                <a:solidFill>
                  <a:srgbClr val="217B99"/>
                </a:solidFill>
              </a:rPr>
              <a:t>SELECT * </a:t>
            </a:r>
            <a:r>
              <a:rPr lang="en-US" sz="1900" dirty="0">
                <a:solidFill>
                  <a:srgbClr val="217B99"/>
                </a:solidFill>
              </a:rPr>
              <a:t>FROM</a:t>
            </a:r>
            <a:r>
              <a:rPr lang="en-US" sz="2000" dirty="0">
                <a:solidFill>
                  <a:srgbClr val="217B99"/>
                </a:solidFill>
              </a:rPr>
              <a:t> sentiment WHERE </a:t>
            </a:r>
            <a:r>
              <a:rPr lang="en-US" sz="2000" dirty="0" err="1" smtClean="0">
                <a:solidFill>
                  <a:srgbClr val="217B99"/>
                </a:solidFill>
              </a:rPr>
              <a:t>ch</a:t>
            </a:r>
            <a:r>
              <a:rPr lang="en-US" sz="2000" dirty="0" smtClean="0">
                <a:solidFill>
                  <a:srgbClr val="217B99"/>
                </a:solidFill>
              </a:rPr>
              <a:t> = ’</a:t>
            </a:r>
            <a:r>
              <a:rPr lang="en-US" sz="2000" dirty="0" err="1" smtClean="0">
                <a:solidFill>
                  <a:srgbClr val="217B99"/>
                </a:solidFill>
              </a:rPr>
              <a:t>facebook</a:t>
            </a:r>
            <a:r>
              <a:rPr lang="en-US" sz="2000" dirty="0" smtClean="0">
                <a:solidFill>
                  <a:srgbClr val="217B99"/>
                </a:solidFill>
              </a:rPr>
              <a:t>’ and </a:t>
            </a:r>
            <a:r>
              <a:rPr lang="en-US" sz="2000" dirty="0" err="1" smtClean="0">
                <a:solidFill>
                  <a:srgbClr val="217B99"/>
                </a:solidFill>
              </a:rPr>
              <a:t>dt</a:t>
            </a:r>
            <a:r>
              <a:rPr lang="en-US" sz="2000" dirty="0" smtClean="0">
                <a:solidFill>
                  <a:srgbClr val="217B99"/>
                </a:solidFill>
              </a:rPr>
              <a:t> &gt; ‘1/1/2016’;</a:t>
            </a:r>
          </a:p>
        </p:txBody>
      </p:sp>
    </p:spTree>
    <p:extLst>
      <p:ext uri="{BB962C8B-B14F-4D97-AF65-F5344CB8AC3E}">
        <p14:creationId xmlns:p14="http://schemas.microsoft.com/office/powerpoint/2010/main" val="24362048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Clustering Columns</a:t>
            </a:r>
            <a:endParaRPr lang="en-US" dirty="0"/>
          </a:p>
        </p:txBody>
      </p:sp>
      <p:sp>
        <p:nvSpPr>
          <p:cNvPr id="4" name="AutoShape 4"/>
          <p:cNvSpPr>
            <a:spLocks/>
          </p:cNvSpPr>
          <p:nvPr/>
        </p:nvSpPr>
        <p:spPr bwMode="auto">
          <a:xfrm>
            <a:off x="551458" y="1033174"/>
            <a:ext cx="8411501" cy="87635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r>
              <a:rPr lang="en-US" sz="2000" b="1" dirty="0" smtClean="0">
                <a:solidFill>
                  <a:srgbClr val="7F7F7F"/>
                </a:solidFill>
                <a:latin typeface="Helvetica Neue"/>
                <a:cs typeface="Helvetica Neue"/>
                <a:sym typeface="Courier" charset="0"/>
              </a:rPr>
              <a:t>PRIMARY </a:t>
            </a:r>
            <a:r>
              <a:rPr lang="en-US" sz="2000" b="1" dirty="0">
                <a:solidFill>
                  <a:srgbClr val="7F7F7F"/>
                </a:solidFill>
                <a:latin typeface="Helvetica Neue"/>
                <a:cs typeface="Helvetica Neue"/>
                <a:sym typeface="Courier" charset="0"/>
              </a:rPr>
              <a:t>KEY </a:t>
            </a:r>
            <a:r>
              <a:rPr lang="en-US" sz="2000" b="1" dirty="0" smtClean="0">
                <a:solidFill>
                  <a:srgbClr val="7F7F7F"/>
                </a:solidFill>
                <a:latin typeface="Helvetica Neue"/>
                <a:cs typeface="Helvetica Neue"/>
                <a:sym typeface="Courier" charset="0"/>
              </a:rPr>
              <a:t>(</a:t>
            </a:r>
            <a:r>
              <a:rPr lang="en-US" sz="2000" b="1" dirty="0" err="1" smtClean="0">
                <a:solidFill>
                  <a:srgbClr val="7F7F7F"/>
                </a:solidFill>
                <a:latin typeface="Helvetica Neue"/>
                <a:cs typeface="Helvetica Neue"/>
                <a:sym typeface="Courier" charset="0"/>
              </a:rPr>
              <a:t>ch,cu,dt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nested clustering</a:t>
            </a:r>
            <a:endParaRPr lang="en-US" sz="2000" dirty="0">
              <a:solidFill>
                <a:srgbClr val="7F7F7F"/>
              </a:solidFill>
              <a:latin typeface="Helvetica Neue"/>
              <a:cs typeface="Helvetica Neue"/>
              <a:sym typeface="Courier"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16865690"/>
              </p:ext>
            </p:extLst>
          </p:nvPr>
        </p:nvGraphicFramePr>
        <p:xfrm>
          <a:off x="548374" y="1985273"/>
          <a:ext cx="7906247" cy="1691640"/>
        </p:xfrm>
        <a:graphic>
          <a:graphicData uri="http://schemas.openxmlformats.org/drawingml/2006/table">
            <a:tbl>
              <a:tblPr firstRow="1" bandRow="1">
                <a:tableStyleId>{2D5ABB26-0587-4C30-8999-92F81FD0307C}</a:tableStyleId>
              </a:tblPr>
              <a:tblGrid>
                <a:gridCol w="1059069"/>
                <a:gridCol w="2309035"/>
                <a:gridCol w="2255750"/>
                <a:gridCol w="2282393"/>
              </a:tblGrid>
              <a:tr h="278130">
                <a:tc>
                  <a:txBody>
                    <a:bodyPr/>
                    <a:lstStyle/>
                    <a:p>
                      <a:pPr algn="r"/>
                      <a:r>
                        <a:rPr lang="en-US" sz="1400" b="1" dirty="0" err="1" smtClean="0">
                          <a:solidFill>
                            <a:schemeClr val="bg1"/>
                          </a:solidFill>
                        </a:rPr>
                        <a:t>ch</a:t>
                      </a:r>
                      <a:endParaRPr lang="en-US" sz="1400" b="1" dirty="0">
                        <a:solidFill>
                          <a:schemeClr val="bg1"/>
                        </a:solidFill>
                      </a:endParaRPr>
                    </a:p>
                  </a:txBody>
                  <a:tcPr marT="34290" marB="34290">
                    <a:lnB w="12700" cap="flat" cmpd="sng" algn="ctr">
                      <a:solidFill>
                        <a:scrgbClr r="0" g="0" b="0"/>
                      </a:solidFill>
                      <a:prstDash val="solid"/>
                      <a:round/>
                      <a:headEnd type="none" w="med" len="med"/>
                      <a:tailEnd type="none" w="med" len="med"/>
                    </a:lnB>
                    <a:solidFill>
                      <a:schemeClr val="bg1">
                        <a:lumMod val="75000"/>
                      </a:schemeClr>
                    </a:solidFill>
                  </a:tcPr>
                </a:tc>
                <a:tc>
                  <a:txBody>
                    <a:bodyPr/>
                    <a:lstStyle/>
                    <a:p>
                      <a:r>
                        <a:rPr lang="en-US" sz="1400" b="1" dirty="0" err="1" smtClean="0">
                          <a:solidFill>
                            <a:srgbClr val="FFFFFF"/>
                          </a:solidFill>
                        </a:rPr>
                        <a:t>cu,dt</a:t>
                      </a:r>
                      <a:endParaRPr lang="en-US" sz="1400" b="1" dirty="0">
                        <a:solidFill>
                          <a:srgbClr val="FFFFFF"/>
                        </a:solidFill>
                      </a:endParaRPr>
                    </a:p>
                  </a:txBody>
                  <a:tcPr marT="34290" marB="34290">
                    <a:lnB w="12700" cap="flat" cmpd="sng" algn="ctr">
                      <a:solidFill>
                        <a:scrgbClr r="0" g="0" b="0"/>
                      </a:solidFill>
                      <a:prstDash val="solid"/>
                      <a:round/>
                      <a:headEnd type="none" w="med" len="med"/>
                      <a:tailEnd type="none" w="med" len="med"/>
                    </a:lnB>
                    <a:solidFill>
                      <a:schemeClr val="accent2"/>
                    </a:solidFill>
                  </a:tcPr>
                </a:tc>
                <a:tc>
                  <a:txBody>
                    <a:bodyPr/>
                    <a:lstStyle/>
                    <a:p>
                      <a:endParaRPr lang="en-US" sz="1400" dirty="0"/>
                    </a:p>
                  </a:txBody>
                  <a:tcPr marT="34290" marB="34290">
                    <a:lnB w="12700" cap="flat" cmpd="sng" algn="ctr">
                      <a:noFill/>
                      <a:prstDash val="solid"/>
                      <a:round/>
                      <a:headEnd type="none" w="med" len="med"/>
                      <a:tailEnd type="none" w="med" len="med"/>
                    </a:lnB>
                  </a:tcPr>
                </a:tc>
                <a:tc>
                  <a:txBody>
                    <a:bodyPr/>
                    <a:lstStyle/>
                    <a:p>
                      <a:endParaRPr lang="en-US" sz="1400" dirty="0"/>
                    </a:p>
                  </a:txBody>
                  <a:tcPr marT="34290" marB="34290">
                    <a:lnB w="12700" cap="flat" cmpd="sng" algn="ctr">
                      <a:noFill/>
                      <a:prstDash val="solid"/>
                      <a:round/>
                      <a:headEnd type="none" w="med" len="med"/>
                      <a:tailEnd type="none" w="med" len="med"/>
                    </a:lnB>
                  </a:tcPr>
                </a:tc>
              </a:tr>
              <a:tr h="278130">
                <a:tc>
                  <a:txBody>
                    <a:bodyPr/>
                    <a:lstStyle/>
                    <a:p>
                      <a:pPr algn="r"/>
                      <a:r>
                        <a:rPr kumimoji="0" lang="en-US" sz="1400" kern="1200" dirty="0" smtClean="0">
                          <a:solidFill>
                            <a:schemeClr val="dk1"/>
                          </a:solidFill>
                          <a:latin typeface="+mn-lt"/>
                          <a:ea typeface="+mn-ea"/>
                          <a:cs typeface="+mn-cs"/>
                        </a:rPr>
                        <a:t>twitter</a:t>
                      </a:r>
                      <a:endParaRPr kumimoji="0" lang="en-US" sz="1400" kern="1200" dirty="0">
                        <a:solidFill>
                          <a:schemeClr val="dk1"/>
                        </a:solidFill>
                        <a:latin typeface="+mn-lt"/>
                        <a:ea typeface="+mn-ea"/>
                        <a:cs typeface="+mn-cs"/>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negative, “I’m feeling 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r>
                        <a:rPr lang="en-US" sz="1400" dirty="0" smtClean="0"/>
                        <a:t>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a:t>
                      </a:r>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9FB8CD"/>
                    </a:solid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solidFill>
                      <a:srgbClr val="BFBFBF"/>
                    </a:solidFill>
                  </a:tcPr>
                </a:tc>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FB8CD"/>
                    </a:solidFill>
                  </a:tcPr>
                </a:tc>
                <a:tc>
                  <a:txBody>
                    <a:bodyPr/>
                    <a:lstStyle/>
                    <a:p>
                      <a:r>
                        <a:rPr lang="en-US" sz="1400" dirty="0" smtClean="0"/>
                        <a:t>20160103</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r>
                        <a:rPr lang="en-US" sz="1400" dirty="0" smtClean="0"/>
                        <a:t>positive, “That was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negative, “I feel sick,</a:t>
                      </a:r>
                      <a:r>
                        <a:rPr lang="en-US" sz="1400" baseline="0" dirty="0" smtClean="0"/>
                        <a:t> too.”</a:t>
                      </a: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positive, “dude, you’re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 name="Content Placeholder 14"/>
          <p:cNvSpPr>
            <a:spLocks noGrp="1"/>
          </p:cNvSpPr>
          <p:nvPr>
            <p:ph sz="quarter" idx="1"/>
          </p:nvPr>
        </p:nvSpPr>
        <p:spPr>
          <a:xfrm>
            <a:off x="683580" y="3967143"/>
            <a:ext cx="7353637" cy="926598"/>
          </a:xfrm>
        </p:spPr>
        <p:txBody>
          <a:bodyPr>
            <a:normAutofit/>
          </a:bodyPr>
          <a:lstStyle/>
          <a:p>
            <a:r>
              <a:rPr lang="en-US" sz="2000" dirty="0">
                <a:solidFill>
                  <a:srgbClr val="217B99"/>
                </a:solidFill>
              </a:rPr>
              <a:t>SELECT * FROM </a:t>
            </a:r>
            <a:r>
              <a:rPr lang="en-US" sz="2000" dirty="0" smtClean="0">
                <a:solidFill>
                  <a:srgbClr val="217B99"/>
                </a:solidFill>
              </a:rPr>
              <a:t>sentiment </a:t>
            </a:r>
            <a:r>
              <a:rPr lang="en-US" sz="2000" dirty="0">
                <a:solidFill>
                  <a:srgbClr val="217B99"/>
                </a:solidFill>
              </a:rPr>
              <a:t>WHERE </a:t>
            </a:r>
            <a:r>
              <a:rPr lang="en-US" sz="2000" dirty="0" err="1">
                <a:solidFill>
                  <a:srgbClr val="217B99"/>
                </a:solidFill>
              </a:rPr>
              <a:t>ch</a:t>
            </a:r>
            <a:r>
              <a:rPr lang="en-US" sz="2000" dirty="0">
                <a:solidFill>
                  <a:srgbClr val="217B99"/>
                </a:solidFill>
              </a:rPr>
              <a:t> = </a:t>
            </a:r>
            <a:r>
              <a:rPr lang="en-US" sz="2000" dirty="0" smtClean="0">
                <a:solidFill>
                  <a:srgbClr val="217B99"/>
                </a:solidFill>
              </a:rPr>
              <a:t>’</a:t>
            </a:r>
            <a:r>
              <a:rPr lang="en-US" sz="2000" dirty="0" err="1" smtClean="0">
                <a:solidFill>
                  <a:srgbClr val="217B99"/>
                </a:solidFill>
              </a:rPr>
              <a:t>facebook</a:t>
            </a:r>
            <a:r>
              <a:rPr lang="en-US" sz="2000" dirty="0" smtClean="0">
                <a:solidFill>
                  <a:srgbClr val="217B99"/>
                </a:solidFill>
              </a:rPr>
              <a:t>’ AND </a:t>
            </a:r>
          </a:p>
          <a:p>
            <a:r>
              <a:rPr lang="en-US" sz="2000" dirty="0" smtClean="0">
                <a:solidFill>
                  <a:srgbClr val="217B99"/>
                </a:solidFill>
              </a:rPr>
              <a:t>cu = 2 AND </a:t>
            </a:r>
            <a:r>
              <a:rPr lang="en-US" sz="2000" dirty="0" err="1" smtClean="0">
                <a:solidFill>
                  <a:srgbClr val="217B99"/>
                </a:solidFill>
              </a:rPr>
              <a:t>dt</a:t>
            </a:r>
            <a:r>
              <a:rPr lang="en-US" sz="2000" dirty="0" smtClean="0">
                <a:solidFill>
                  <a:srgbClr val="217B99"/>
                </a:solidFill>
              </a:rPr>
              <a:t> &gt;= 1/2/16 AND </a:t>
            </a:r>
            <a:r>
              <a:rPr lang="en-US" sz="2000" dirty="0" err="1" smtClean="0">
                <a:solidFill>
                  <a:srgbClr val="217B99"/>
                </a:solidFill>
              </a:rPr>
              <a:t>dt</a:t>
            </a:r>
            <a:r>
              <a:rPr lang="en-US" sz="2000" dirty="0" smtClean="0">
                <a:solidFill>
                  <a:srgbClr val="217B99"/>
                </a:solidFill>
              </a:rPr>
              <a:t> &lt;= 1/3/16;</a:t>
            </a:r>
            <a:endParaRPr lang="en-US" sz="2000" dirty="0"/>
          </a:p>
        </p:txBody>
      </p:sp>
    </p:spTree>
    <p:extLst>
      <p:ext uri="{BB962C8B-B14F-4D97-AF65-F5344CB8AC3E}">
        <p14:creationId xmlns:p14="http://schemas.microsoft.com/office/powerpoint/2010/main" val="2813718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 On DataStax Enterprise</a:t>
            </a:r>
            <a:endParaRPr lang="en-US" dirty="0"/>
          </a:p>
        </p:txBody>
      </p:sp>
      <p:sp>
        <p:nvSpPr>
          <p:cNvPr id="4" name="Text Placeholder 3"/>
          <p:cNvSpPr>
            <a:spLocks noGrp="1"/>
          </p:cNvSpPr>
          <p:nvPr>
            <p:ph type="body" sz="quarter" idx="10"/>
          </p:nvPr>
        </p:nvSpPr>
        <p:spPr>
          <a:xfrm>
            <a:off x="468313" y="3291830"/>
            <a:ext cx="8229600" cy="1060106"/>
          </a:xfrm>
        </p:spPr>
        <p:txBody>
          <a:bodyPr>
            <a:normAutofit fontScale="92500" lnSpcReduction="20000"/>
          </a:bodyPr>
          <a:lstStyle/>
          <a:p>
            <a:r>
              <a:rPr lang="en-US" dirty="0" smtClean="0"/>
              <a:t>Vincent </a:t>
            </a:r>
            <a:r>
              <a:rPr lang="en-US" dirty="0" err="1" smtClean="0"/>
              <a:t>Poncet</a:t>
            </a:r>
            <a:r>
              <a:rPr lang="en-US" dirty="0" smtClean="0"/>
              <a:t> </a:t>
            </a:r>
            <a:r>
              <a:rPr lang="en-US" dirty="0" smtClean="0"/>
              <a:t>– </a:t>
            </a:r>
            <a:r>
              <a:rPr lang="en-US" dirty="0" smtClean="0"/>
              <a:t>DataStax Solution </a:t>
            </a:r>
            <a:r>
              <a:rPr lang="en-US" dirty="0" smtClean="0"/>
              <a:t>Engineer</a:t>
            </a:r>
          </a:p>
          <a:p>
            <a:r>
              <a:rPr lang="en-US" dirty="0" err="1" smtClean="0"/>
              <a:t>Negib</a:t>
            </a:r>
            <a:r>
              <a:rPr lang="en-US" dirty="0" smtClean="0"/>
              <a:t> </a:t>
            </a:r>
            <a:r>
              <a:rPr lang="en-US" dirty="0" err="1" smtClean="0"/>
              <a:t>Marhoul</a:t>
            </a:r>
            <a:r>
              <a:rPr lang="en-US" dirty="0" smtClean="0"/>
              <a:t> – </a:t>
            </a:r>
            <a:r>
              <a:rPr lang="en-US" dirty="0" err="1"/>
              <a:t>DataStax</a:t>
            </a:r>
            <a:r>
              <a:rPr lang="en-US" dirty="0"/>
              <a:t> Solution </a:t>
            </a:r>
            <a:r>
              <a:rPr lang="en-US" dirty="0" smtClean="0"/>
              <a:t>Engineer</a:t>
            </a:r>
          </a:p>
          <a:p>
            <a:r>
              <a:rPr lang="en-US" dirty="0" smtClean="0"/>
              <a:t>Simon Ambridge </a:t>
            </a:r>
            <a:r>
              <a:rPr lang="en-US" dirty="0"/>
              <a:t>– </a:t>
            </a:r>
            <a:r>
              <a:rPr lang="en-US" dirty="0" err="1"/>
              <a:t>DataStax</a:t>
            </a:r>
            <a:r>
              <a:rPr lang="en-US" dirty="0"/>
              <a:t> Solution Engineer</a:t>
            </a:r>
          </a:p>
          <a:p>
            <a:r>
              <a:rPr lang="en-US" dirty="0" smtClean="0"/>
              <a:t>Tim Vincent </a:t>
            </a:r>
            <a:r>
              <a:rPr lang="en-US" dirty="0"/>
              <a:t>– </a:t>
            </a:r>
            <a:r>
              <a:rPr lang="en-US" dirty="0" err="1"/>
              <a:t>DataStax</a:t>
            </a:r>
            <a:r>
              <a:rPr lang="en-US" dirty="0"/>
              <a:t> Solution </a:t>
            </a:r>
            <a:r>
              <a:rPr lang="en-US" dirty="0" smtClean="0"/>
              <a:t>Engineer Manager</a:t>
            </a:r>
            <a:endParaRPr lang="en-US" dirty="0"/>
          </a:p>
        </p:txBody>
      </p:sp>
    </p:spTree>
    <p:extLst>
      <p:ext uri="{BB962C8B-B14F-4D97-AF65-F5344CB8AC3E}">
        <p14:creationId xmlns:p14="http://schemas.microsoft.com/office/powerpoint/2010/main" val="31342686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Data Modeling: Same But Different</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30</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728" y="1503385"/>
            <a:ext cx="2892157" cy="29817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Placeholder 2"/>
          <p:cNvSpPr>
            <a:spLocks noGrp="1"/>
          </p:cNvSpPr>
          <p:nvPr>
            <p:ph idx="1"/>
          </p:nvPr>
        </p:nvSpPr>
        <p:spPr>
          <a:xfrm>
            <a:off x="4893730" y="1359695"/>
            <a:ext cx="3818436" cy="3172664"/>
          </a:xfrm>
        </p:spPr>
        <p:txBody>
          <a:bodyPr wrap="square">
            <a:spAutoFit/>
          </a:bodyPr>
          <a:lstStyle/>
          <a:p>
            <a:pPr marL="0" lvl="1" indent="0" defTabSz="457177">
              <a:lnSpc>
                <a:spcPct val="200000"/>
              </a:lnSpc>
              <a:spcBef>
                <a:spcPts val="600"/>
              </a:spcBef>
              <a:spcAft>
                <a:spcPts val="0"/>
              </a:spcAft>
              <a:buClrTx/>
              <a:buNone/>
            </a:pPr>
            <a:r>
              <a:rPr lang="en-US" sz="1800" dirty="0" smtClean="0">
                <a:solidFill>
                  <a:schemeClr val="tx1">
                    <a:lumMod val="75000"/>
                    <a:lumOff val="25000"/>
                  </a:schemeClr>
                </a:solidFill>
                <a:latin typeface="Helvetica Neue"/>
                <a:cs typeface="Helvetica Neue"/>
                <a:sym typeface="Wingdings"/>
              </a:rPr>
              <a:t>Why a query driven methodology?</a:t>
            </a:r>
          </a:p>
          <a:p>
            <a:pPr marL="457177" lvl="1" defTabSz="457177">
              <a:lnSpc>
                <a:spcPct val="200000"/>
              </a:lnSpc>
            </a:pPr>
            <a:r>
              <a:rPr lang="en-US" sz="1800" dirty="0">
                <a:solidFill>
                  <a:schemeClr val="tx1">
                    <a:lumMod val="75000"/>
                    <a:lumOff val="25000"/>
                  </a:schemeClr>
                </a:solidFill>
                <a:latin typeface="Helvetica Neue"/>
                <a:cs typeface="Helvetica Neue"/>
                <a:sym typeface="Wingdings"/>
              </a:rPr>
              <a:t>No foreign </a:t>
            </a:r>
            <a:r>
              <a:rPr lang="en-US" sz="1800" dirty="0" smtClean="0">
                <a:solidFill>
                  <a:schemeClr val="tx1">
                    <a:lumMod val="75000"/>
                    <a:lumOff val="25000"/>
                  </a:schemeClr>
                </a:solidFill>
                <a:latin typeface="Helvetica Neue"/>
                <a:cs typeface="Helvetica Neue"/>
                <a:sym typeface="Wingdings"/>
              </a:rPr>
              <a:t>keys, no joins</a:t>
            </a:r>
            <a:endParaRPr lang="en-US" sz="1800" dirty="0">
              <a:solidFill>
                <a:schemeClr val="tx1">
                  <a:lumMod val="75000"/>
                  <a:lumOff val="25000"/>
                </a:schemeClr>
              </a:solidFill>
              <a:latin typeface="Helvetica Neue"/>
              <a:cs typeface="Helvetica Neue"/>
              <a:sym typeface="Wingdings"/>
            </a:endParaRPr>
          </a:p>
          <a:p>
            <a:pPr marL="457177" lvl="1" defTabSz="457177">
              <a:lnSpc>
                <a:spcPct val="200000"/>
              </a:lnSpc>
            </a:pPr>
            <a:r>
              <a:rPr lang="en-US" sz="1800" dirty="0" err="1">
                <a:solidFill>
                  <a:schemeClr val="tx1">
                    <a:lumMod val="75000"/>
                    <a:lumOff val="25000"/>
                  </a:schemeClr>
                </a:solidFill>
                <a:latin typeface="Helvetica Neue"/>
                <a:cs typeface="Helvetica Neue"/>
                <a:sym typeface="Wingdings"/>
              </a:rPr>
              <a:t>Denormalization</a:t>
            </a:r>
            <a:r>
              <a:rPr lang="en-US" sz="1800" dirty="0">
                <a:solidFill>
                  <a:schemeClr val="tx1">
                    <a:lumMod val="75000"/>
                    <a:lumOff val="25000"/>
                  </a:schemeClr>
                </a:solidFill>
                <a:latin typeface="Helvetica Neue"/>
                <a:cs typeface="Helvetica Neue"/>
                <a:sym typeface="Wingdings"/>
              </a:rPr>
              <a:t> is </a:t>
            </a:r>
            <a:r>
              <a:rPr lang="en-US" sz="1800" dirty="0" smtClean="0">
                <a:solidFill>
                  <a:schemeClr val="tx1">
                    <a:lumMod val="75000"/>
                    <a:lumOff val="25000"/>
                  </a:schemeClr>
                </a:solidFill>
                <a:latin typeface="Helvetica Neue"/>
                <a:cs typeface="Helvetica Neue"/>
                <a:sym typeface="Wingdings"/>
              </a:rPr>
              <a:t>encouraged</a:t>
            </a:r>
            <a:endParaRPr lang="en-US" sz="1800" dirty="0">
              <a:solidFill>
                <a:schemeClr val="tx1">
                  <a:lumMod val="75000"/>
                  <a:lumOff val="25000"/>
                </a:schemeClr>
              </a:solidFill>
              <a:latin typeface="Helvetica Neue"/>
              <a:cs typeface="Helvetica Neue"/>
              <a:sym typeface="Wingdings"/>
            </a:endParaRPr>
          </a:p>
          <a:p>
            <a:pPr marL="457177" lvl="1" defTabSz="457177">
              <a:lnSpc>
                <a:spcPct val="200000"/>
              </a:lnSpc>
            </a:pPr>
            <a:r>
              <a:rPr lang="en-US" sz="1800" dirty="0" smtClean="0">
                <a:solidFill>
                  <a:schemeClr val="tx1">
                    <a:lumMod val="75000"/>
                    <a:lumOff val="25000"/>
                  </a:schemeClr>
                </a:solidFill>
                <a:latin typeface="Helvetica Neue"/>
                <a:cs typeface="Helvetica Neue"/>
                <a:sym typeface="Wingdings"/>
              </a:rPr>
              <a:t>Minimizes </a:t>
            </a:r>
            <a:r>
              <a:rPr lang="en-US" sz="1800" i="1" dirty="0" smtClean="0">
                <a:solidFill>
                  <a:schemeClr val="tx1">
                    <a:lumMod val="75000"/>
                    <a:lumOff val="25000"/>
                  </a:schemeClr>
                </a:solidFill>
                <a:latin typeface="Helvetica Neue"/>
                <a:cs typeface="Helvetica Neue"/>
                <a:sym typeface="Wingdings"/>
              </a:rPr>
              <a:t>aggregate</a:t>
            </a:r>
            <a:r>
              <a:rPr lang="en-US" sz="1800" dirty="0" smtClean="0">
                <a:solidFill>
                  <a:schemeClr val="tx1">
                    <a:lumMod val="75000"/>
                    <a:lumOff val="25000"/>
                  </a:schemeClr>
                </a:solidFill>
                <a:latin typeface="Helvetica Neue"/>
                <a:cs typeface="Helvetica Neue"/>
                <a:sym typeface="Wingdings"/>
              </a:rPr>
              <a:t> </a:t>
            </a:r>
            <a:r>
              <a:rPr lang="en-US" sz="1800" dirty="0">
                <a:solidFill>
                  <a:schemeClr val="tx1">
                    <a:lumMod val="75000"/>
                    <a:lumOff val="25000"/>
                  </a:schemeClr>
                </a:solidFill>
                <a:latin typeface="Helvetica Neue"/>
                <a:cs typeface="Helvetica Neue"/>
                <a:sym typeface="Wingdings"/>
              </a:rPr>
              <a:t>I/</a:t>
            </a:r>
            <a:r>
              <a:rPr lang="en-US" sz="1800" dirty="0" smtClean="0">
                <a:solidFill>
                  <a:schemeClr val="tx1">
                    <a:lumMod val="75000"/>
                    <a:lumOff val="25000"/>
                  </a:schemeClr>
                </a:solidFill>
                <a:latin typeface="Helvetica Neue"/>
                <a:cs typeface="Helvetica Neue"/>
                <a:sym typeface="Wingdings"/>
              </a:rPr>
              <a:t>O</a:t>
            </a:r>
          </a:p>
          <a:p>
            <a:pPr marL="457177" lvl="1" defTabSz="457177">
              <a:lnSpc>
                <a:spcPct val="200000"/>
              </a:lnSpc>
            </a:pPr>
            <a:r>
              <a:rPr lang="en-US" sz="1800" dirty="0" smtClean="0">
                <a:solidFill>
                  <a:schemeClr val="tx1">
                    <a:lumMod val="75000"/>
                    <a:lumOff val="25000"/>
                  </a:schemeClr>
                </a:solidFill>
                <a:latin typeface="Helvetica Neue"/>
                <a:cs typeface="Helvetica Neue"/>
                <a:sym typeface="Wingdings"/>
              </a:rPr>
              <a:t>Think: materialized views</a:t>
            </a:r>
            <a:endParaRPr lang="en-US" sz="1800" dirty="0">
              <a:solidFill>
                <a:schemeClr val="tx1">
                  <a:lumMod val="75000"/>
                  <a:lumOff val="25000"/>
                </a:schemeClr>
              </a:solidFill>
              <a:latin typeface="Helvetica Neue"/>
              <a:cs typeface="Helvetica Neue"/>
              <a:sym typeface="Wingdings"/>
            </a:endParaRPr>
          </a:p>
        </p:txBody>
      </p:sp>
      <p:cxnSp>
        <p:nvCxnSpPr>
          <p:cNvPr id="8" name="Straight Arrow Connector 7"/>
          <p:cNvCxnSpPr/>
          <p:nvPr/>
        </p:nvCxnSpPr>
        <p:spPr>
          <a:xfrm flipH="1">
            <a:off x="1953799" y="1305581"/>
            <a:ext cx="310831" cy="177630"/>
          </a:xfrm>
          <a:prstGeom prst="straightConnector1">
            <a:avLst/>
          </a:prstGeom>
          <a:ln w="28575" cmpd="sng">
            <a:solidFill>
              <a:srgbClr val="B65B3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9" name="Content Placeholder 14"/>
          <p:cNvSpPr txBox="1">
            <a:spLocks/>
          </p:cNvSpPr>
          <p:nvPr/>
        </p:nvSpPr>
        <p:spPr>
          <a:xfrm>
            <a:off x="2357788" y="1194925"/>
            <a:ext cx="2286925" cy="222139"/>
          </a:xfrm>
          <a:prstGeom prst="rect">
            <a:avLst/>
          </a:prstGeom>
        </p:spPr>
        <p:txBody>
          <a:bodyPr vert="horz" lIns="0" tIns="0" rIns="91435" bIns="0">
            <a:normAutofit fontScale="92500" lnSpcReduction="20000"/>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Arial"/>
                <a:ea typeface="+mn-ea"/>
                <a:cs typeface="Arial"/>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Arial"/>
                <a:ea typeface="+mn-ea"/>
                <a:cs typeface="Arial"/>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Arial"/>
                <a:ea typeface="+mn-ea"/>
                <a:cs typeface="Arial"/>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Arial"/>
                <a:ea typeface="+mn-ea"/>
                <a:cs typeface="Arial"/>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Arial"/>
                <a:ea typeface="+mn-ea"/>
                <a:cs typeface="Arial"/>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800" dirty="0" smtClean="0">
                <a:solidFill>
                  <a:srgbClr val="217B99"/>
                </a:solidFill>
                <a:latin typeface="Helvetica Neue"/>
                <a:cs typeface="Helvetica Neue"/>
              </a:rPr>
              <a:t>Start with your queries</a:t>
            </a:r>
            <a:endParaRPr lang="en-US" sz="1800" dirty="0">
              <a:solidFill>
                <a:srgbClr val="217B99"/>
              </a:solidFill>
              <a:latin typeface="Helvetica Neue"/>
              <a:cs typeface="Helvetica Neue"/>
            </a:endParaRPr>
          </a:p>
        </p:txBody>
      </p:sp>
    </p:spTree>
    <p:extLst>
      <p:ext uri="{BB962C8B-B14F-4D97-AF65-F5344CB8AC3E}">
        <p14:creationId xmlns:p14="http://schemas.microsoft.com/office/powerpoint/2010/main" val="6188713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Approach To C* Data Modeling</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31</a:t>
            </a:fld>
            <a:endParaRPr lang="en-US"/>
          </a:p>
        </p:txBody>
      </p:sp>
      <p:sp>
        <p:nvSpPr>
          <p:cNvPr id="6" name="Text Placeholder 2"/>
          <p:cNvSpPr>
            <a:spLocks noGrp="1"/>
          </p:cNvSpPr>
          <p:nvPr>
            <p:ph sz="quarter" idx="1"/>
          </p:nvPr>
        </p:nvSpPr>
        <p:spPr>
          <a:xfrm>
            <a:off x="700716" y="1012101"/>
            <a:ext cx="7931525" cy="3659575"/>
          </a:xfrm>
        </p:spPr>
        <p:txBody>
          <a:bodyPr>
            <a:noAutofit/>
          </a:bodyPr>
          <a:lstStyle/>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What </a:t>
            </a:r>
            <a:r>
              <a:rPr lang="en-US" sz="2000" dirty="0" smtClean="0">
                <a:solidFill>
                  <a:srgbClr val="237A97"/>
                </a:solidFill>
                <a:latin typeface="Helvetica Neue"/>
                <a:cs typeface="Helvetica Neue"/>
                <a:sym typeface="Wingdings"/>
              </a:rPr>
              <a:t>queries </a:t>
            </a:r>
            <a:r>
              <a:rPr lang="en-US" sz="2000" dirty="0" smtClean="0">
                <a:solidFill>
                  <a:srgbClr val="595959"/>
                </a:solidFill>
                <a:latin typeface="Helvetica Neue"/>
                <a:cs typeface="Helvetica Neue"/>
                <a:sym typeface="Wingdings"/>
              </a:rPr>
              <a:t>are needed in your app?</a:t>
            </a:r>
          </a:p>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What are your </a:t>
            </a:r>
            <a:r>
              <a:rPr lang="en-US" sz="2000" dirty="0" smtClean="0">
                <a:solidFill>
                  <a:srgbClr val="237A97"/>
                </a:solidFill>
                <a:latin typeface="Helvetica Neue"/>
                <a:cs typeface="Helvetica Neue"/>
                <a:sym typeface="Wingdings"/>
              </a:rPr>
              <a:t>natural unique keys</a:t>
            </a:r>
            <a:r>
              <a:rPr lang="en-US" sz="2000" dirty="0" smtClean="0">
                <a:latin typeface="Helvetica Neue"/>
                <a:cs typeface="Helvetica Neue"/>
                <a:sym typeface="Wingdings"/>
              </a:rPr>
              <a:t>?</a:t>
            </a:r>
          </a:p>
          <a:p>
            <a:pPr marL="457200" indent="-457200">
              <a:lnSpc>
                <a:spcPct val="140000"/>
              </a:lnSpc>
              <a:buClr>
                <a:schemeClr val="tx1">
                  <a:lumMod val="75000"/>
                  <a:lumOff val="25000"/>
                </a:schemeClr>
              </a:buClr>
              <a:buFont typeface="+mj-lt"/>
              <a:buAutoNum type="arabicPeriod"/>
            </a:pPr>
            <a:r>
              <a:rPr lang="en-US" sz="2000" dirty="0">
                <a:latin typeface="Helvetica Neue"/>
                <a:cs typeface="Helvetica Neue"/>
                <a:sym typeface="Wingdings"/>
              </a:rPr>
              <a:t>I</a:t>
            </a:r>
            <a:r>
              <a:rPr lang="en-US" sz="2000" dirty="0" smtClean="0">
                <a:latin typeface="Helvetica Neue"/>
                <a:cs typeface="Helvetica Neue"/>
                <a:sym typeface="Wingdings"/>
              </a:rPr>
              <a:t>s there </a:t>
            </a:r>
            <a:r>
              <a:rPr lang="en-US" sz="2000" dirty="0" smtClean="0">
                <a:solidFill>
                  <a:srgbClr val="237A97"/>
                </a:solidFill>
                <a:latin typeface="Helvetica Neue"/>
                <a:cs typeface="Helvetica Neue"/>
                <a:sym typeface="Wingdings"/>
              </a:rPr>
              <a:t>ordering of the data</a:t>
            </a:r>
            <a:r>
              <a:rPr lang="en-US" sz="2000" dirty="0" smtClean="0">
                <a:solidFill>
                  <a:srgbClr val="595959"/>
                </a:solidFill>
                <a:latin typeface="Helvetica Neue"/>
                <a:cs typeface="Helvetica Neue"/>
                <a:sym typeface="Wingdings"/>
              </a:rPr>
              <a:t> needed </a:t>
            </a:r>
            <a:r>
              <a:rPr lang="en-US" sz="2000" dirty="0" smtClean="0">
                <a:latin typeface="Helvetica Neue"/>
                <a:cs typeface="Helvetica Neue"/>
                <a:sym typeface="Wingdings"/>
              </a:rPr>
              <a:t>to serve each query?</a:t>
            </a:r>
          </a:p>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What are the </a:t>
            </a:r>
            <a:r>
              <a:rPr lang="en-US" sz="2000" dirty="0" smtClean="0">
                <a:solidFill>
                  <a:srgbClr val="237A97"/>
                </a:solidFill>
                <a:latin typeface="Helvetica Neue"/>
                <a:cs typeface="Helvetica Neue"/>
                <a:sym typeface="Wingdings"/>
              </a:rPr>
              <a:t>groupings (1:M, M:M) </a:t>
            </a:r>
            <a:r>
              <a:rPr lang="en-US" sz="2000" dirty="0" smtClean="0">
                <a:latin typeface="Helvetica Neue"/>
                <a:cs typeface="Helvetica Neue"/>
                <a:sym typeface="Wingdings"/>
              </a:rPr>
              <a:t>in the data?</a:t>
            </a:r>
          </a:p>
          <a:p>
            <a:pPr marL="457200" indent="-457200">
              <a:lnSpc>
                <a:spcPct val="140000"/>
              </a:lnSpc>
              <a:buClr>
                <a:schemeClr val="tx1">
                  <a:lumMod val="75000"/>
                  <a:lumOff val="25000"/>
                </a:schemeClr>
              </a:buClr>
              <a:buFont typeface="+mj-lt"/>
              <a:buAutoNum type="arabicPeriod"/>
            </a:pPr>
            <a:r>
              <a:rPr lang="en-US" sz="2000" dirty="0">
                <a:latin typeface="Helvetica Neue"/>
                <a:cs typeface="Helvetica Neue"/>
                <a:sym typeface="Wingdings"/>
              </a:rPr>
              <a:t>What </a:t>
            </a:r>
            <a:r>
              <a:rPr lang="en-US" sz="2000" dirty="0">
                <a:solidFill>
                  <a:srgbClr val="237A97"/>
                </a:solidFill>
                <a:latin typeface="Helvetica Neue"/>
                <a:cs typeface="Helvetica Neue"/>
                <a:sym typeface="Wingdings"/>
              </a:rPr>
              <a:t>filtering</a:t>
            </a:r>
            <a:r>
              <a:rPr lang="en-US" sz="2000" dirty="0">
                <a:latin typeface="Helvetica Neue"/>
                <a:cs typeface="Helvetica Neue"/>
                <a:sym typeface="Wingdings"/>
              </a:rPr>
              <a:t> will your queries need?</a:t>
            </a:r>
          </a:p>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Can </a:t>
            </a:r>
            <a:r>
              <a:rPr lang="en-US" sz="2000" dirty="0">
                <a:latin typeface="Helvetica Neue"/>
                <a:cs typeface="Helvetica Neue"/>
                <a:sym typeface="Wingdings"/>
              </a:rPr>
              <a:t>events be stored in </a:t>
            </a:r>
            <a:r>
              <a:rPr lang="en-US" sz="2000" dirty="0">
                <a:solidFill>
                  <a:srgbClr val="237A97"/>
                </a:solidFill>
                <a:latin typeface="Helvetica Neue"/>
                <a:cs typeface="Helvetica Neue"/>
                <a:sym typeface="Wingdings"/>
              </a:rPr>
              <a:t>chronological order</a:t>
            </a:r>
            <a:r>
              <a:rPr lang="en-US" sz="2000" dirty="0">
                <a:solidFill>
                  <a:srgbClr val="404040"/>
                </a:solidFill>
                <a:latin typeface="Helvetica Neue"/>
                <a:cs typeface="Helvetica Neue"/>
                <a:sym typeface="Wingdings"/>
              </a:rPr>
              <a:t>?</a:t>
            </a:r>
          </a:p>
          <a:p>
            <a:pPr marL="457200" indent="-457200">
              <a:lnSpc>
                <a:spcPct val="140000"/>
              </a:lnSpc>
              <a:buClr>
                <a:schemeClr val="tx1">
                  <a:lumMod val="75000"/>
                  <a:lumOff val="25000"/>
                </a:schemeClr>
              </a:buClr>
              <a:buFont typeface="+mj-lt"/>
              <a:buAutoNum type="arabicPeriod"/>
            </a:pPr>
            <a:r>
              <a:rPr lang="en-US" sz="2000" dirty="0" smtClean="0">
                <a:solidFill>
                  <a:srgbClr val="595959"/>
                </a:solidFill>
                <a:latin typeface="Helvetica Neue"/>
                <a:cs typeface="Helvetica Neue"/>
                <a:sym typeface="Wingdings"/>
              </a:rPr>
              <a:t>Does the </a:t>
            </a:r>
            <a:r>
              <a:rPr lang="en-US" sz="2000" dirty="0" smtClean="0">
                <a:solidFill>
                  <a:srgbClr val="007B98"/>
                </a:solidFill>
                <a:latin typeface="Helvetica Neue"/>
                <a:cs typeface="Helvetica Neue"/>
                <a:sym typeface="Wingdings"/>
              </a:rPr>
              <a:t>data </a:t>
            </a:r>
            <a:r>
              <a:rPr lang="en-US" sz="2000" dirty="0" smtClean="0">
                <a:solidFill>
                  <a:srgbClr val="237A97"/>
                </a:solidFill>
                <a:latin typeface="Helvetica Neue"/>
                <a:cs typeface="Helvetica Neue"/>
                <a:sym typeface="Wingdings"/>
              </a:rPr>
              <a:t>expire</a:t>
            </a:r>
            <a:r>
              <a:rPr lang="en-US" sz="2000" dirty="0" smtClean="0">
                <a:solidFill>
                  <a:schemeClr val="tx1">
                    <a:lumMod val="75000"/>
                    <a:lumOff val="25000"/>
                  </a:schemeClr>
                </a:solidFill>
                <a:latin typeface="Helvetica Neue"/>
                <a:cs typeface="Helvetica Neue"/>
                <a:sym typeface="Wingdings"/>
              </a:rPr>
              <a:t>?</a:t>
            </a:r>
            <a:r>
              <a:rPr lang="en-US" sz="2000" dirty="0" smtClean="0">
                <a:solidFill>
                  <a:srgbClr val="237A97"/>
                </a:solidFill>
                <a:latin typeface="Helvetica Neue"/>
                <a:cs typeface="Helvetica Neue"/>
                <a:sym typeface="Wingdings"/>
              </a:rPr>
              <a:t> </a:t>
            </a:r>
            <a:r>
              <a:rPr lang="en-US" sz="2000" dirty="0" smtClean="0">
                <a:latin typeface="Helvetica Neue"/>
                <a:cs typeface="Helvetica Neue"/>
                <a:sym typeface="Wingdings"/>
              </a:rPr>
              <a:t>Do large </a:t>
            </a:r>
            <a:r>
              <a:rPr lang="en-US" sz="2000" dirty="0" smtClean="0">
                <a:solidFill>
                  <a:schemeClr val="accent2"/>
                </a:solidFill>
                <a:latin typeface="Helvetica Neue"/>
                <a:cs typeface="Helvetica Neue"/>
                <a:sym typeface="Wingdings"/>
              </a:rPr>
              <a:t>chunks of data expire together</a:t>
            </a:r>
            <a:r>
              <a:rPr lang="en-US" sz="2000" dirty="0" smtClean="0">
                <a:latin typeface="Helvetica Neue"/>
                <a:cs typeface="Helvetica Neue"/>
                <a:sym typeface="Wingdings"/>
              </a:rPr>
              <a:t>?</a:t>
            </a:r>
            <a:endParaRPr lang="en-US" sz="2000" dirty="0">
              <a:latin typeface="Helvetica Neue"/>
              <a:cs typeface="Helvetica Neue"/>
              <a:sym typeface="Wingdings"/>
            </a:endParaRPr>
          </a:p>
        </p:txBody>
      </p:sp>
    </p:spTree>
    <p:extLst>
      <p:ext uri="{BB962C8B-B14F-4D97-AF65-F5344CB8AC3E}">
        <p14:creationId xmlns:p14="http://schemas.microsoft.com/office/powerpoint/2010/main" val="34449882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Hands On Cassandra Primary Keys</a:t>
            </a:r>
            <a:endParaRPr lang="en-US" dirty="0"/>
          </a:p>
        </p:txBody>
      </p:sp>
      <p:sp>
        <p:nvSpPr>
          <p:cNvPr id="6" name="Text Placeholder 5"/>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32</a:t>
            </a:fld>
            <a:endParaRPr lang="en-US"/>
          </a:p>
        </p:txBody>
      </p:sp>
    </p:spTree>
    <p:extLst>
      <p:ext uri="{BB962C8B-B14F-4D97-AF65-F5344CB8AC3E}">
        <p14:creationId xmlns:p14="http://schemas.microsoft.com/office/powerpoint/2010/main" val="10429164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Always On</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33</a:t>
            </a:fld>
            <a:endParaRPr lang="en-US"/>
          </a:p>
        </p:txBody>
      </p:sp>
      <p:sp>
        <p:nvSpPr>
          <p:cNvPr id="5" name="Content Placeholder 4"/>
          <p:cNvSpPr>
            <a:spLocks noGrp="1"/>
          </p:cNvSpPr>
          <p:nvPr>
            <p:ph sz="quarter" idx="1"/>
          </p:nvPr>
        </p:nvSpPr>
        <p:spPr/>
        <p:txBody>
          <a:bodyPr/>
          <a:lstStyle/>
          <a:p>
            <a:pPr algn="ctr"/>
            <a:endParaRPr lang="en-US" dirty="0" smtClean="0"/>
          </a:p>
          <a:p>
            <a:pPr algn="ctr"/>
            <a:endParaRPr lang="en-US" dirty="0"/>
          </a:p>
          <a:p>
            <a:pPr algn="ctr"/>
            <a:r>
              <a:rPr lang="en-US" dirty="0" smtClean="0"/>
              <a:t>How is it possible to have no down time</a:t>
            </a:r>
          </a:p>
          <a:p>
            <a:pPr algn="ctr"/>
            <a:endParaRPr lang="en-US" dirty="0"/>
          </a:p>
          <a:p>
            <a:pPr algn="ctr"/>
            <a:r>
              <a:rPr lang="en-US" dirty="0" smtClean="0"/>
              <a:t>and have all data available all of the time?</a:t>
            </a:r>
            <a:endParaRPr lang="en-US" dirty="0"/>
          </a:p>
        </p:txBody>
      </p:sp>
    </p:spTree>
    <p:extLst>
      <p:ext uri="{BB962C8B-B14F-4D97-AF65-F5344CB8AC3E}">
        <p14:creationId xmlns:p14="http://schemas.microsoft.com/office/powerpoint/2010/main" val="7779084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Best in Class Replication</a:t>
            </a:r>
            <a:endParaRPr lang="en-US" dirty="0"/>
          </a:p>
        </p:txBody>
      </p:sp>
      <p:sp>
        <p:nvSpPr>
          <p:cNvPr id="40" name="Content Placeholder 4"/>
          <p:cNvSpPr>
            <a:spLocks noGrp="1"/>
          </p:cNvSpPr>
          <p:nvPr>
            <p:ph idx="1"/>
          </p:nvPr>
        </p:nvSpPr>
        <p:spPr>
          <a:xfrm>
            <a:off x="457200" y="1004746"/>
            <a:ext cx="4258816" cy="3782373"/>
          </a:xfrm>
        </p:spPr>
        <p:txBody>
          <a:bodyPr>
            <a:noAutofit/>
          </a:bodyPr>
          <a:lstStyle/>
          <a:p>
            <a:pPr>
              <a:lnSpc>
                <a:spcPct val="120000"/>
              </a:lnSpc>
              <a:buSzPct val="100000"/>
            </a:pPr>
            <a:r>
              <a:rPr lang="en-US" sz="1800" dirty="0" smtClean="0"/>
              <a:t>No master-slave</a:t>
            </a:r>
          </a:p>
          <a:p>
            <a:pPr>
              <a:lnSpc>
                <a:spcPct val="120000"/>
              </a:lnSpc>
              <a:buSzPct val="100000"/>
            </a:pPr>
            <a:r>
              <a:rPr lang="en-US" sz="1800" dirty="0" smtClean="0"/>
              <a:t>Distributed </a:t>
            </a:r>
            <a:r>
              <a:rPr lang="en-US" sz="1800" dirty="0"/>
              <a:t>self healing </a:t>
            </a:r>
            <a:r>
              <a:rPr lang="en-US" sz="1800" dirty="0" smtClean="0"/>
              <a:t>mesh</a:t>
            </a:r>
          </a:p>
          <a:p>
            <a:pPr>
              <a:lnSpc>
                <a:spcPct val="120000"/>
              </a:lnSpc>
              <a:buSzPct val="100000"/>
            </a:pPr>
            <a:r>
              <a:rPr lang="en-US" sz="1800" dirty="0" smtClean="0"/>
              <a:t>Peer </a:t>
            </a:r>
            <a:r>
              <a:rPr lang="en-US" sz="1800" dirty="0"/>
              <a:t>to peer </a:t>
            </a:r>
            <a:r>
              <a:rPr lang="en-US" sz="1800" dirty="0" smtClean="0"/>
              <a:t>replication</a:t>
            </a:r>
          </a:p>
          <a:p>
            <a:pPr>
              <a:lnSpc>
                <a:spcPct val="120000"/>
              </a:lnSpc>
              <a:buSzPct val="100000"/>
            </a:pPr>
            <a:r>
              <a:rPr lang="en-US" sz="1800" dirty="0" smtClean="0"/>
              <a:t>No single point of failure</a:t>
            </a:r>
          </a:p>
          <a:p>
            <a:pPr>
              <a:buSzPct val="100000"/>
            </a:pPr>
            <a:r>
              <a:rPr lang="en-US" sz="1800" dirty="0"/>
              <a:t>Writes are done to all </a:t>
            </a:r>
            <a:r>
              <a:rPr lang="en-US" sz="1800" dirty="0" smtClean="0"/>
              <a:t>nodes simultaneously.</a:t>
            </a:r>
          </a:p>
          <a:p>
            <a:pPr>
              <a:buSzPct val="100000"/>
            </a:pPr>
            <a:r>
              <a:rPr lang="en-US" sz="1800" dirty="0" smtClean="0"/>
              <a:t>Data is safe from node, rack, </a:t>
            </a:r>
            <a:br>
              <a:rPr lang="en-US" sz="1800" dirty="0" smtClean="0"/>
            </a:br>
            <a:r>
              <a:rPr lang="en-US" sz="1800" dirty="0" smtClean="0"/>
              <a:t>and datacenter failure.</a:t>
            </a:r>
          </a:p>
          <a:p>
            <a:pPr>
              <a:buSzPct val="100000"/>
            </a:pPr>
            <a:r>
              <a:rPr lang="en-US" sz="1800" dirty="0" smtClean="0"/>
              <a:t>Optimized for high volume, </a:t>
            </a:r>
            <a:br>
              <a:rPr lang="en-US" sz="1800" dirty="0" smtClean="0"/>
            </a:br>
            <a:r>
              <a:rPr lang="en-US" sz="1800" dirty="0" smtClean="0"/>
              <a:t>low latency operations.</a:t>
            </a:r>
          </a:p>
        </p:txBody>
      </p:sp>
      <p:sp>
        <p:nvSpPr>
          <p:cNvPr id="3" name="Footer Placeholder 2"/>
          <p:cNvSpPr>
            <a:spLocks noGrp="1"/>
          </p:cNvSpPr>
          <p:nvPr>
            <p:ph type="ftr" sz="quarter" idx="11"/>
          </p:nvPr>
        </p:nvSpPr>
        <p:spPr/>
        <p:txBody>
          <a:bodyPr/>
          <a:lstStyle/>
          <a:p>
            <a:r>
              <a:rPr lang="en-US" smtClean="0"/>
              <a:t>© 2015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34</a:t>
            </a:fld>
            <a:endParaRPr lang="en-US" dirty="0"/>
          </a:p>
        </p:txBody>
      </p:sp>
      <p:grpSp>
        <p:nvGrpSpPr>
          <p:cNvPr id="2" name="Group 1"/>
          <p:cNvGrpSpPr/>
          <p:nvPr/>
        </p:nvGrpSpPr>
        <p:grpSpPr>
          <a:xfrm rot="10800000">
            <a:off x="4779440" y="950289"/>
            <a:ext cx="3658849" cy="3653470"/>
            <a:chOff x="4850560" y="950289"/>
            <a:chExt cx="3658849" cy="3653470"/>
          </a:xfrm>
        </p:grpSpPr>
        <p:sp>
          <p:nvSpPr>
            <p:cNvPr id="27" name="Shape 1231"/>
            <p:cNvSpPr/>
            <p:nvPr/>
          </p:nvSpPr>
          <p:spPr>
            <a:xfrm>
              <a:off x="5217495" y="1314381"/>
              <a:ext cx="2924979" cy="2925286"/>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spcBef>
                  <a:spcPts val="0"/>
                </a:spcBef>
                <a:buNone/>
              </a:pPr>
              <a:endParaRPr>
                <a:ln>
                  <a:solidFill>
                    <a:srgbClr val="0E316E"/>
                  </a:solidFill>
                </a:ln>
              </a:endParaRPr>
            </a:p>
          </p:txBody>
        </p:sp>
        <p:sp>
          <p:nvSpPr>
            <p:cNvPr id="28" name="Shape 1232"/>
            <p:cNvSpPr/>
            <p:nvPr/>
          </p:nvSpPr>
          <p:spPr>
            <a:xfrm>
              <a:off x="7775539" y="2458797"/>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sp>
          <p:nvSpPr>
            <p:cNvPr id="32" name="Shape 1237"/>
            <p:cNvSpPr/>
            <p:nvPr/>
          </p:nvSpPr>
          <p:spPr>
            <a:xfrm>
              <a:off x="4850560" y="2458797"/>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4" name="Shape 1238"/>
            <p:cNvSpPr/>
            <p:nvPr/>
          </p:nvSpPr>
          <p:spPr>
            <a:xfrm>
              <a:off x="6335629" y="3875575"/>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5" name="Shape 1239"/>
            <p:cNvSpPr/>
            <p:nvPr/>
          </p:nvSpPr>
          <p:spPr>
            <a:xfrm>
              <a:off x="6335629" y="950289"/>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6" name="TextBox 25"/>
            <p:cNvSpPr txBox="1"/>
            <p:nvPr/>
          </p:nvSpPr>
          <p:spPr>
            <a:xfrm>
              <a:off x="6527677" y="2320004"/>
              <a:ext cx="259474" cy="518949"/>
            </a:xfrm>
            <a:prstGeom prst="rect">
              <a:avLst/>
            </a:prstGeom>
            <a:noFill/>
          </p:spPr>
          <p:txBody>
            <a:bodyPr wrap="none" rtlCol="0">
              <a:spAutoFit/>
            </a:bodyPr>
            <a:lstStyle/>
            <a:p>
              <a:pPr algn="ctr"/>
              <a:endParaRPr lang="en-US" dirty="0"/>
            </a:p>
          </p:txBody>
        </p:sp>
        <p:cxnSp>
          <p:nvCxnSpPr>
            <p:cNvPr id="36" name="Curved Connector 35"/>
            <p:cNvCxnSpPr>
              <a:stCxn id="28" idx="2"/>
              <a:endCxn id="35" idx="4"/>
            </p:cNvCxnSpPr>
            <p:nvPr/>
          </p:nvCxnSpPr>
          <p:spPr>
            <a:xfrm rot="10800000">
              <a:off x="6702565" y="1678473"/>
              <a:ext cx="1072975" cy="1144416"/>
            </a:xfrm>
            <a:prstGeom prst="curvedConnector2">
              <a:avLst/>
            </a:prstGeom>
            <a:ln>
              <a:solidFill>
                <a:srgbClr val="007B98"/>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Curved Connector 36"/>
            <p:cNvCxnSpPr>
              <a:stCxn id="28" idx="2"/>
              <a:endCxn id="34" idx="0"/>
            </p:cNvCxnSpPr>
            <p:nvPr/>
          </p:nvCxnSpPr>
          <p:spPr>
            <a:xfrm rot="10800000" flipV="1">
              <a:off x="6702565" y="2822889"/>
              <a:ext cx="1072975" cy="1052686"/>
            </a:xfrm>
            <a:prstGeom prst="curvedConnector2">
              <a:avLst/>
            </a:prstGeom>
            <a:ln>
              <a:solidFill>
                <a:srgbClr val="007B98"/>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Curved Connector 38"/>
            <p:cNvCxnSpPr>
              <a:stCxn id="28" idx="2"/>
              <a:endCxn id="32" idx="6"/>
            </p:cNvCxnSpPr>
            <p:nvPr/>
          </p:nvCxnSpPr>
          <p:spPr>
            <a:xfrm rot="10800000">
              <a:off x="5584431" y="2822889"/>
              <a:ext cx="2191109" cy="12700"/>
            </a:xfrm>
            <a:prstGeom prst="curvedConnector3">
              <a:avLst/>
            </a:prstGeom>
            <a:ln>
              <a:solidFill>
                <a:srgbClr val="007B98"/>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560575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Cassandra Reference Architecture</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35</a:t>
            </a:fld>
            <a:endParaRPr lang="en-US"/>
          </a:p>
        </p:txBody>
      </p:sp>
      <p:sp>
        <p:nvSpPr>
          <p:cNvPr id="8" name="Rounded Rectangle 7"/>
          <p:cNvSpPr/>
          <p:nvPr/>
        </p:nvSpPr>
        <p:spPr>
          <a:xfrm>
            <a:off x="4247685" y="710510"/>
            <a:ext cx="1995590"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latin typeface="Arial"/>
                <a:cs typeface="Arial"/>
              </a:rPr>
              <a:t>Your Application</a:t>
            </a:r>
            <a:endParaRPr lang="en-US" sz="1400" b="1" dirty="0">
              <a:latin typeface="Arial"/>
              <a:cs typeface="Arial"/>
            </a:endParaRPr>
          </a:p>
        </p:txBody>
      </p:sp>
      <p:sp>
        <p:nvSpPr>
          <p:cNvPr id="12" name="TextShape 33"/>
          <p:cNvSpPr txBox="1"/>
          <p:nvPr/>
        </p:nvSpPr>
        <p:spPr>
          <a:xfrm>
            <a:off x="1803784" y="3701896"/>
            <a:ext cx="1532698" cy="363062"/>
          </a:xfrm>
          <a:prstGeom prst="rect">
            <a:avLst/>
          </a:prstGeom>
        </p:spPr>
        <p:txBody>
          <a:bodyPr wrap="none" lIns="72888" tIns="36444" rIns="72888" bIns="36444"/>
          <a:lstStyle/>
          <a:p>
            <a:r>
              <a:rPr lang="en-US" sz="1600" b="1" dirty="0">
                <a:latin typeface="Arial"/>
                <a:cs typeface="Arial"/>
              </a:rPr>
              <a:t>Data Center 1</a:t>
            </a:r>
          </a:p>
        </p:txBody>
      </p:sp>
      <p:sp>
        <p:nvSpPr>
          <p:cNvPr id="16" name="CustomShape 3"/>
          <p:cNvSpPr/>
          <p:nvPr/>
        </p:nvSpPr>
        <p:spPr>
          <a:xfrm>
            <a:off x="1118807" y="1933794"/>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7" name="CustomShape 4"/>
          <p:cNvSpPr/>
          <p:nvPr/>
        </p:nvSpPr>
        <p:spPr>
          <a:xfrm>
            <a:off x="2270100" y="165721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lt1"/>
                </a:solidFill>
                <a:latin typeface="Arial"/>
                <a:cs typeface="Arial"/>
              </a:rPr>
              <a:t>80</a:t>
            </a:r>
            <a:endParaRPr sz="1200" b="1">
              <a:solidFill>
                <a:schemeClr val="lt1"/>
              </a:solidFill>
              <a:latin typeface="Arial"/>
              <a:cs typeface="Arial"/>
            </a:endParaRPr>
          </a:p>
        </p:txBody>
      </p:sp>
      <p:sp>
        <p:nvSpPr>
          <p:cNvPr id="18" name="CustomShape 4"/>
          <p:cNvSpPr/>
          <p:nvPr/>
        </p:nvSpPr>
        <p:spPr>
          <a:xfrm>
            <a:off x="3305522" y="210724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9" name="CustomShape 4"/>
          <p:cNvSpPr/>
          <p:nvPr/>
        </p:nvSpPr>
        <p:spPr>
          <a:xfrm>
            <a:off x="3305523" y="405179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20" name="CustomShape 4"/>
          <p:cNvSpPr/>
          <p:nvPr/>
        </p:nvSpPr>
        <p:spPr>
          <a:xfrm>
            <a:off x="1215639" y="405537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21" name="CustomShape 4"/>
          <p:cNvSpPr/>
          <p:nvPr/>
        </p:nvSpPr>
        <p:spPr>
          <a:xfrm>
            <a:off x="1229137" y="210449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22" name="CustomShape 4"/>
          <p:cNvSpPr/>
          <p:nvPr/>
        </p:nvSpPr>
        <p:spPr>
          <a:xfrm>
            <a:off x="845771" y="310019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23" name="CustomShape 4"/>
          <p:cNvSpPr/>
          <p:nvPr/>
        </p:nvSpPr>
        <p:spPr>
          <a:xfrm>
            <a:off x="2268136" y="449273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24" name="CustomShape 4"/>
          <p:cNvSpPr/>
          <p:nvPr/>
        </p:nvSpPr>
        <p:spPr>
          <a:xfrm>
            <a:off x="3660738" y="309743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25" name="Rounded Rectangle 24"/>
          <p:cNvSpPr/>
          <p:nvPr/>
        </p:nvSpPr>
        <p:spPr>
          <a:xfrm>
            <a:off x="4351961" y="1077594"/>
            <a:ext cx="1145317" cy="228186"/>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CQL driver</a:t>
            </a:r>
            <a:endParaRPr lang="en-US" sz="1200" b="1" dirty="0">
              <a:latin typeface="Arial"/>
              <a:cs typeface="Arial"/>
            </a:endParaRPr>
          </a:p>
        </p:txBody>
      </p:sp>
      <p:sp>
        <p:nvSpPr>
          <p:cNvPr id="26" name="TextShape 33"/>
          <p:cNvSpPr txBox="1"/>
          <p:nvPr/>
        </p:nvSpPr>
        <p:spPr>
          <a:xfrm>
            <a:off x="6119099" y="3615626"/>
            <a:ext cx="1532698" cy="363062"/>
          </a:xfrm>
          <a:prstGeom prst="rect">
            <a:avLst/>
          </a:prstGeom>
        </p:spPr>
        <p:txBody>
          <a:bodyPr wrap="none" lIns="72888" tIns="36444" rIns="72888" bIns="36444"/>
          <a:lstStyle/>
          <a:p>
            <a:r>
              <a:rPr lang="en-US" sz="1600" b="1" dirty="0">
                <a:latin typeface="Arial"/>
                <a:cs typeface="Arial"/>
              </a:rPr>
              <a:t>Data Center </a:t>
            </a:r>
            <a:r>
              <a:rPr lang="en-US" sz="1600" b="1" dirty="0" smtClean="0">
                <a:latin typeface="Arial"/>
                <a:cs typeface="Arial"/>
              </a:rPr>
              <a:t>2</a:t>
            </a:r>
            <a:endParaRPr lang="en-US" sz="1600" b="1" dirty="0">
              <a:latin typeface="Arial"/>
              <a:cs typeface="Arial"/>
            </a:endParaRPr>
          </a:p>
        </p:txBody>
      </p:sp>
      <p:sp>
        <p:nvSpPr>
          <p:cNvPr id="28" name="CustomShape 3"/>
          <p:cNvSpPr/>
          <p:nvPr/>
        </p:nvSpPr>
        <p:spPr>
          <a:xfrm>
            <a:off x="5398599" y="1927457"/>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29" name="CustomShape 4"/>
          <p:cNvSpPr/>
          <p:nvPr/>
        </p:nvSpPr>
        <p:spPr>
          <a:xfrm>
            <a:off x="6549892" y="1650876"/>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31</a:t>
            </a:r>
            <a:endParaRPr sz="1200" b="1" dirty="0">
              <a:solidFill>
                <a:schemeClr val="lt1"/>
              </a:solidFill>
              <a:latin typeface="Arial"/>
              <a:cs typeface="Arial"/>
            </a:endParaRPr>
          </a:p>
        </p:txBody>
      </p:sp>
      <p:sp>
        <p:nvSpPr>
          <p:cNvPr id="30" name="CustomShape 4"/>
          <p:cNvSpPr/>
          <p:nvPr/>
        </p:nvSpPr>
        <p:spPr>
          <a:xfrm>
            <a:off x="7585314" y="210091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21</a:t>
            </a:r>
            <a:endParaRPr sz="1200" b="1" dirty="0">
              <a:solidFill>
                <a:schemeClr val="lt1"/>
              </a:solidFill>
              <a:latin typeface="Arial"/>
              <a:cs typeface="Arial"/>
            </a:endParaRPr>
          </a:p>
        </p:txBody>
      </p:sp>
      <p:sp>
        <p:nvSpPr>
          <p:cNvPr id="31" name="CustomShape 4"/>
          <p:cNvSpPr/>
          <p:nvPr/>
        </p:nvSpPr>
        <p:spPr>
          <a:xfrm>
            <a:off x="7585315" y="404545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81</a:t>
            </a:r>
            <a:endParaRPr sz="1200" b="1" dirty="0">
              <a:solidFill>
                <a:schemeClr val="lt1"/>
              </a:solidFill>
              <a:latin typeface="Arial"/>
              <a:cs typeface="Arial"/>
            </a:endParaRPr>
          </a:p>
        </p:txBody>
      </p:sp>
      <p:sp>
        <p:nvSpPr>
          <p:cNvPr id="32" name="CustomShape 4"/>
          <p:cNvSpPr/>
          <p:nvPr/>
        </p:nvSpPr>
        <p:spPr>
          <a:xfrm>
            <a:off x="5495431" y="404904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61</a:t>
            </a:r>
            <a:endParaRPr sz="1200" b="1" dirty="0">
              <a:solidFill>
                <a:schemeClr val="lt1"/>
              </a:solidFill>
              <a:latin typeface="Arial"/>
              <a:cs typeface="Arial"/>
            </a:endParaRPr>
          </a:p>
        </p:txBody>
      </p:sp>
      <p:sp>
        <p:nvSpPr>
          <p:cNvPr id="33" name="CustomShape 4"/>
          <p:cNvSpPr/>
          <p:nvPr/>
        </p:nvSpPr>
        <p:spPr>
          <a:xfrm>
            <a:off x="5508929" y="209815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41</a:t>
            </a:r>
            <a:endParaRPr sz="1200" b="1" dirty="0">
              <a:solidFill>
                <a:schemeClr val="lt1"/>
              </a:solidFill>
              <a:latin typeface="Arial"/>
              <a:cs typeface="Arial"/>
            </a:endParaRPr>
          </a:p>
        </p:txBody>
      </p:sp>
      <p:sp>
        <p:nvSpPr>
          <p:cNvPr id="34" name="CustomShape 4"/>
          <p:cNvSpPr/>
          <p:nvPr/>
        </p:nvSpPr>
        <p:spPr>
          <a:xfrm>
            <a:off x="5125563" y="309385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51</a:t>
            </a:r>
            <a:endParaRPr sz="1200" b="1" dirty="0">
              <a:solidFill>
                <a:schemeClr val="lt1"/>
              </a:solidFill>
              <a:latin typeface="Arial"/>
              <a:cs typeface="Arial"/>
            </a:endParaRPr>
          </a:p>
        </p:txBody>
      </p:sp>
      <p:sp>
        <p:nvSpPr>
          <p:cNvPr id="35" name="CustomShape 4"/>
          <p:cNvSpPr/>
          <p:nvPr/>
        </p:nvSpPr>
        <p:spPr>
          <a:xfrm>
            <a:off x="6547928" y="4486398"/>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71</a:t>
            </a:r>
            <a:endParaRPr sz="1200" b="1" dirty="0">
              <a:solidFill>
                <a:schemeClr val="lt1"/>
              </a:solidFill>
              <a:latin typeface="Arial"/>
              <a:cs typeface="Arial"/>
            </a:endParaRPr>
          </a:p>
        </p:txBody>
      </p:sp>
      <p:sp>
        <p:nvSpPr>
          <p:cNvPr id="36" name="CustomShape 4"/>
          <p:cNvSpPr/>
          <p:nvPr/>
        </p:nvSpPr>
        <p:spPr>
          <a:xfrm>
            <a:off x="7940530" y="30910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1</a:t>
            </a:r>
            <a:r>
              <a:rPr lang="en-US" sz="1200" b="1" dirty="0" smtClean="0">
                <a:solidFill>
                  <a:schemeClr val="lt1"/>
                </a:solidFill>
                <a:latin typeface="Arial"/>
                <a:cs typeface="Arial"/>
              </a:rPr>
              <a:t>1</a:t>
            </a:r>
            <a:endParaRPr sz="1200" b="1" dirty="0">
              <a:solidFill>
                <a:schemeClr val="lt1"/>
              </a:solidFill>
              <a:latin typeface="Arial"/>
              <a:cs typeface="Arial"/>
            </a:endParaRPr>
          </a:p>
        </p:txBody>
      </p:sp>
    </p:spTree>
    <p:extLst>
      <p:ext uri="{BB962C8B-B14F-4D97-AF65-F5344CB8AC3E}">
        <p14:creationId xmlns:p14="http://schemas.microsoft.com/office/powerpoint/2010/main" val="907286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Cassandra Architecture Demo</a:t>
            </a:r>
            <a:endParaRPr lang="en-US" dirty="0"/>
          </a:p>
        </p:txBody>
      </p:sp>
      <p:sp>
        <p:nvSpPr>
          <p:cNvPr id="6" name="Text Placeholder 5"/>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36</a:t>
            </a:fld>
            <a:endParaRPr lang="en-US"/>
          </a:p>
        </p:txBody>
      </p:sp>
    </p:spTree>
    <p:extLst>
      <p:ext uri="{BB962C8B-B14F-4D97-AF65-F5344CB8AC3E}">
        <p14:creationId xmlns:p14="http://schemas.microsoft.com/office/powerpoint/2010/main" val="10429164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Freeform 39"/>
          <p:cNvSpPr/>
          <p:nvPr/>
        </p:nvSpPr>
        <p:spPr>
          <a:xfrm>
            <a:off x="2682033" y="959202"/>
            <a:ext cx="2158059" cy="799335"/>
          </a:xfrm>
          <a:custGeom>
            <a:avLst/>
            <a:gdLst>
              <a:gd name="connsiteX0" fmla="*/ 2158059 w 2158059"/>
              <a:gd name="connsiteY0" fmla="*/ 0 h 799335"/>
              <a:gd name="connsiteX1" fmla="*/ 1101232 w 2158059"/>
              <a:gd name="connsiteY1" fmla="*/ 257564 h 799335"/>
              <a:gd name="connsiteX2" fmla="*/ 0 w 2158059"/>
              <a:gd name="connsiteY2" fmla="*/ 799335 h 799335"/>
              <a:gd name="connsiteX3" fmla="*/ 0 w 2158059"/>
              <a:gd name="connsiteY3" fmla="*/ 799335 h 799335"/>
            </a:gdLst>
            <a:ahLst/>
            <a:cxnLst>
              <a:cxn ang="0">
                <a:pos x="connsiteX0" y="connsiteY0"/>
              </a:cxn>
              <a:cxn ang="0">
                <a:pos x="connsiteX1" y="connsiteY1"/>
              </a:cxn>
              <a:cxn ang="0">
                <a:pos x="connsiteX2" y="connsiteY2"/>
              </a:cxn>
              <a:cxn ang="0">
                <a:pos x="connsiteX3" y="connsiteY3"/>
              </a:cxn>
            </a:cxnLst>
            <a:rect l="l" t="t" r="r" b="b"/>
            <a:pathLst>
              <a:path w="2158059" h="799335">
                <a:moveTo>
                  <a:pt x="2158059" y="0"/>
                </a:moveTo>
                <a:cubicBezTo>
                  <a:pt x="1809483" y="62171"/>
                  <a:pt x="1460908" y="124342"/>
                  <a:pt x="1101232" y="257564"/>
                </a:cubicBezTo>
                <a:cubicBezTo>
                  <a:pt x="741556" y="390786"/>
                  <a:pt x="0" y="799335"/>
                  <a:pt x="0" y="799335"/>
                </a:cubicBezTo>
                <a:lnTo>
                  <a:pt x="0" y="799335"/>
                </a:ln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 Architecture</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37</a:t>
            </a:fld>
            <a:endParaRPr lang="en-US"/>
          </a:p>
        </p:txBody>
      </p:sp>
      <p:sp>
        <p:nvSpPr>
          <p:cNvPr id="6" name="Freeform 32"/>
          <p:cNvSpPr/>
          <p:nvPr/>
        </p:nvSpPr>
        <p:spPr>
          <a:xfrm>
            <a:off x="2528854" y="1616433"/>
            <a:ext cx="3068928" cy="508414"/>
          </a:xfrm>
          <a:custGeom>
            <a:avLst/>
            <a:gdLst/>
            <a:ahLst/>
            <a:cxnLst/>
            <a:rect l="0" t="0" r="r" b="b"/>
            <a:pathLst>
              <a:path w="9398" h="3032">
                <a:moveTo>
                  <a:pt x="0" y="1752"/>
                </a:moveTo>
                <a:cubicBezTo>
                  <a:pt x="0" y="1752"/>
                  <a:pt x="2540" y="0"/>
                  <a:pt x="5588" y="152"/>
                </a:cubicBezTo>
                <a:cubicBezTo>
                  <a:pt x="7212" y="233"/>
                  <a:pt x="9397" y="3031"/>
                  <a:pt x="9397" y="3031"/>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8" name="Rounded Rectangle 7"/>
          <p:cNvSpPr/>
          <p:nvPr/>
        </p:nvSpPr>
        <p:spPr>
          <a:xfrm>
            <a:off x="4798301" y="479591"/>
            <a:ext cx="1269965"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latin typeface="Arial"/>
                <a:cs typeface="Arial"/>
              </a:rPr>
              <a:t>Application</a:t>
            </a:r>
            <a:endParaRPr lang="en-US" sz="1400" b="1" dirty="0">
              <a:latin typeface="Arial"/>
              <a:cs typeface="Arial"/>
            </a:endParaRPr>
          </a:p>
        </p:txBody>
      </p:sp>
      <p:sp>
        <p:nvSpPr>
          <p:cNvPr id="9" name="Freeform 15"/>
          <p:cNvSpPr/>
          <p:nvPr/>
        </p:nvSpPr>
        <p:spPr>
          <a:xfrm>
            <a:off x="1533526" y="2124520"/>
            <a:ext cx="1148154" cy="2049324"/>
          </a:xfrm>
          <a:custGeom>
            <a:avLst/>
            <a:gdLst/>
            <a:ahLst/>
            <a:cxnLst/>
            <a:rect l="0" t="0" r="r" b="b"/>
            <a:pathLst>
              <a:path w="3516" h="6275">
                <a:moveTo>
                  <a:pt x="3048" y="0"/>
                </a:moveTo>
                <a:cubicBezTo>
                  <a:pt x="3048" y="0"/>
                  <a:pt x="3515" y="870"/>
                  <a:pt x="3048" y="2972"/>
                </a:cubicBezTo>
                <a:cubicBezTo>
                  <a:pt x="2540" y="5258"/>
                  <a:pt x="0" y="6274"/>
                  <a:pt x="0" y="6274"/>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0" name="Freeform 18"/>
          <p:cNvSpPr/>
          <p:nvPr/>
        </p:nvSpPr>
        <p:spPr>
          <a:xfrm>
            <a:off x="1616471" y="2121581"/>
            <a:ext cx="912711" cy="604509"/>
          </a:xfrm>
          <a:custGeom>
            <a:avLst/>
            <a:gdLst/>
            <a:ahLst/>
            <a:cxnLst/>
            <a:rect l="0" t="0" r="r" b="b"/>
            <a:pathLst>
              <a:path w="2795" h="1851">
                <a:moveTo>
                  <a:pt x="2794" y="0"/>
                </a:moveTo>
                <a:cubicBezTo>
                  <a:pt x="2794" y="0"/>
                  <a:pt x="2540" y="695"/>
                  <a:pt x="2032" y="1203"/>
                </a:cubicBezTo>
                <a:cubicBezTo>
                  <a:pt x="1385" y="1850"/>
                  <a:pt x="0" y="949"/>
                  <a:pt x="0" y="949"/>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1" name="Freeform 19"/>
          <p:cNvSpPr/>
          <p:nvPr/>
        </p:nvSpPr>
        <p:spPr>
          <a:xfrm>
            <a:off x="1284696" y="2124521"/>
            <a:ext cx="1244487" cy="1411503"/>
          </a:xfrm>
          <a:custGeom>
            <a:avLst/>
            <a:gdLst/>
            <a:ahLst/>
            <a:cxnLst/>
            <a:rect l="0" t="0" r="r" b="b"/>
            <a:pathLst>
              <a:path w="3811" h="4322">
                <a:moveTo>
                  <a:pt x="3810" y="0"/>
                </a:moveTo>
                <a:cubicBezTo>
                  <a:pt x="3810" y="0"/>
                  <a:pt x="3810" y="2718"/>
                  <a:pt x="2540" y="3734"/>
                </a:cubicBezTo>
                <a:cubicBezTo>
                  <a:pt x="1607" y="4321"/>
                  <a:pt x="93" y="3763"/>
                  <a:pt x="0" y="3734"/>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2" name="TextShape 33"/>
          <p:cNvSpPr txBox="1"/>
          <p:nvPr/>
        </p:nvSpPr>
        <p:spPr>
          <a:xfrm>
            <a:off x="2238948" y="3675252"/>
            <a:ext cx="1532698" cy="363062"/>
          </a:xfrm>
          <a:prstGeom prst="rect">
            <a:avLst/>
          </a:prstGeom>
        </p:spPr>
        <p:txBody>
          <a:bodyPr wrap="none" lIns="72888" tIns="36444" rIns="72888" bIns="36444"/>
          <a:lstStyle/>
          <a:p>
            <a:r>
              <a:rPr lang="en-US" sz="1600" b="1" dirty="0">
                <a:latin typeface="Arial"/>
                <a:cs typeface="Arial"/>
              </a:rPr>
              <a:t>Data Center 1</a:t>
            </a:r>
          </a:p>
        </p:txBody>
      </p:sp>
      <p:sp>
        <p:nvSpPr>
          <p:cNvPr id="13" name="TextShape 15"/>
          <p:cNvSpPr txBox="1"/>
          <p:nvPr/>
        </p:nvSpPr>
        <p:spPr>
          <a:xfrm>
            <a:off x="3323307" y="587129"/>
            <a:ext cx="936549" cy="263228"/>
          </a:xfrm>
          <a:prstGeom prst="rect">
            <a:avLst/>
          </a:prstGeom>
        </p:spPr>
        <p:txBody>
          <a:bodyPr wrap="none" lIns="72888" tIns="36444" rIns="72888" bIns="36444"/>
          <a:lstStyle>
            <a:defPPr>
              <a:defRPr lang="en-US"/>
            </a:defPPr>
            <a:lvl1pPr>
              <a:defRPr sz="1600" b="1">
                <a:latin typeface="Arial"/>
                <a:cs typeface="Arial"/>
              </a:defRPr>
            </a:lvl1pPr>
          </a:lstStyle>
          <a:p>
            <a:r>
              <a:rPr lang="en-US" dirty="0"/>
              <a:t>i</a:t>
            </a:r>
            <a:r>
              <a:rPr lang="en-US" dirty="0" smtClean="0"/>
              <a:t>nsert </a:t>
            </a:r>
            <a:r>
              <a:rPr lang="en-US" dirty="0"/>
              <a:t>key=‘x’;</a:t>
            </a:r>
            <a:endParaRPr dirty="0"/>
          </a:p>
        </p:txBody>
      </p:sp>
      <p:sp>
        <p:nvSpPr>
          <p:cNvPr id="14" name="TextShape 17"/>
          <p:cNvSpPr txBox="1"/>
          <p:nvPr/>
        </p:nvSpPr>
        <p:spPr>
          <a:xfrm>
            <a:off x="139690" y="1306863"/>
            <a:ext cx="2506820" cy="263228"/>
          </a:xfrm>
          <a:prstGeom prst="rect">
            <a:avLst/>
          </a:prstGeom>
        </p:spPr>
        <p:txBody>
          <a:bodyPr wrap="none" lIns="72888" tIns="36444" rIns="72888" bIns="36444"/>
          <a:lstStyle>
            <a:defPPr>
              <a:defRPr lang="en-US"/>
            </a:defPPr>
            <a:lvl1pPr>
              <a:defRPr sz="1600" b="1">
                <a:latin typeface="Arial"/>
                <a:cs typeface="Arial"/>
              </a:defRPr>
            </a:lvl1pPr>
          </a:lstStyle>
          <a:p>
            <a:r>
              <a:rPr lang="en-US" dirty="0"/>
              <a:t>hash(key) =&gt; token(43)</a:t>
            </a:r>
            <a:endParaRPr dirty="0"/>
          </a:p>
        </p:txBody>
      </p:sp>
      <p:sp>
        <p:nvSpPr>
          <p:cNvPr id="15" name="TextShape 33"/>
          <p:cNvSpPr txBox="1"/>
          <p:nvPr/>
        </p:nvSpPr>
        <p:spPr>
          <a:xfrm>
            <a:off x="2232475" y="3962333"/>
            <a:ext cx="875841" cy="399595"/>
          </a:xfrm>
          <a:prstGeom prst="rect">
            <a:avLst/>
          </a:prstGeom>
        </p:spPr>
        <p:txBody>
          <a:bodyPr wrap="none" lIns="72888" tIns="36444" rIns="72888" bIns="36444"/>
          <a:lstStyle/>
          <a:p>
            <a:r>
              <a:rPr lang="en-US" sz="1600" b="1" dirty="0" smtClean="0">
                <a:latin typeface="Arial"/>
                <a:cs typeface="Arial"/>
              </a:rPr>
              <a:t>RF </a:t>
            </a:r>
            <a:r>
              <a:rPr lang="en-US" sz="1600" b="1" dirty="0">
                <a:latin typeface="Arial"/>
                <a:cs typeface="Arial"/>
              </a:rPr>
              <a:t>= 3</a:t>
            </a:r>
            <a:endParaRPr sz="1600" b="1" dirty="0">
              <a:latin typeface="Arial"/>
              <a:cs typeface="Arial"/>
            </a:endParaRPr>
          </a:p>
        </p:txBody>
      </p:sp>
      <p:sp>
        <p:nvSpPr>
          <p:cNvPr id="16" name="CustomShape 3"/>
          <p:cNvSpPr/>
          <p:nvPr/>
        </p:nvSpPr>
        <p:spPr>
          <a:xfrm>
            <a:off x="1118807" y="1933794"/>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7" name="CustomShape 4"/>
          <p:cNvSpPr/>
          <p:nvPr/>
        </p:nvSpPr>
        <p:spPr>
          <a:xfrm>
            <a:off x="2270100" y="165721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lt1"/>
                </a:solidFill>
                <a:latin typeface="Arial"/>
                <a:cs typeface="Arial"/>
              </a:rPr>
              <a:t>80</a:t>
            </a:r>
            <a:endParaRPr sz="1200" b="1">
              <a:solidFill>
                <a:schemeClr val="lt1"/>
              </a:solidFill>
              <a:latin typeface="Arial"/>
              <a:cs typeface="Arial"/>
            </a:endParaRPr>
          </a:p>
        </p:txBody>
      </p:sp>
      <p:sp>
        <p:nvSpPr>
          <p:cNvPr id="18" name="CustomShape 4"/>
          <p:cNvSpPr/>
          <p:nvPr/>
        </p:nvSpPr>
        <p:spPr>
          <a:xfrm>
            <a:off x="3305522" y="210724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9" name="CustomShape 4"/>
          <p:cNvSpPr/>
          <p:nvPr/>
        </p:nvSpPr>
        <p:spPr>
          <a:xfrm>
            <a:off x="3305523" y="405179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20" name="CustomShape 4"/>
          <p:cNvSpPr/>
          <p:nvPr/>
        </p:nvSpPr>
        <p:spPr>
          <a:xfrm>
            <a:off x="1215639" y="405537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21" name="CustomShape 4"/>
          <p:cNvSpPr/>
          <p:nvPr/>
        </p:nvSpPr>
        <p:spPr>
          <a:xfrm>
            <a:off x="1229137" y="210449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22" name="CustomShape 4"/>
          <p:cNvSpPr/>
          <p:nvPr/>
        </p:nvSpPr>
        <p:spPr>
          <a:xfrm>
            <a:off x="845771" y="310019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23" name="CustomShape 4"/>
          <p:cNvSpPr/>
          <p:nvPr/>
        </p:nvSpPr>
        <p:spPr>
          <a:xfrm>
            <a:off x="2268136" y="449273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24" name="CustomShape 4"/>
          <p:cNvSpPr/>
          <p:nvPr/>
        </p:nvSpPr>
        <p:spPr>
          <a:xfrm>
            <a:off x="3660738" y="309743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25" name="Rounded Rectangle 24"/>
          <p:cNvSpPr/>
          <p:nvPr/>
        </p:nvSpPr>
        <p:spPr>
          <a:xfrm>
            <a:off x="4902578" y="846675"/>
            <a:ext cx="694509" cy="228186"/>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driver</a:t>
            </a:r>
            <a:endParaRPr lang="en-US" sz="1200" b="1" dirty="0">
              <a:latin typeface="Arial"/>
              <a:cs typeface="Arial"/>
            </a:endParaRPr>
          </a:p>
        </p:txBody>
      </p:sp>
      <p:sp>
        <p:nvSpPr>
          <p:cNvPr id="26" name="TextShape 33"/>
          <p:cNvSpPr txBox="1"/>
          <p:nvPr/>
        </p:nvSpPr>
        <p:spPr>
          <a:xfrm>
            <a:off x="6518740" y="3668915"/>
            <a:ext cx="1532698" cy="363062"/>
          </a:xfrm>
          <a:prstGeom prst="rect">
            <a:avLst/>
          </a:prstGeom>
        </p:spPr>
        <p:txBody>
          <a:bodyPr wrap="none" lIns="72888" tIns="36444" rIns="72888" bIns="36444"/>
          <a:lstStyle/>
          <a:p>
            <a:r>
              <a:rPr lang="en-US" sz="1600" b="1" dirty="0">
                <a:latin typeface="Arial"/>
                <a:cs typeface="Arial"/>
              </a:rPr>
              <a:t>Data Center </a:t>
            </a:r>
            <a:r>
              <a:rPr lang="en-US" sz="1600" b="1" dirty="0" smtClean="0">
                <a:latin typeface="Arial"/>
                <a:cs typeface="Arial"/>
              </a:rPr>
              <a:t>2</a:t>
            </a:r>
            <a:endParaRPr lang="en-US" sz="1600" b="1" dirty="0">
              <a:latin typeface="Arial"/>
              <a:cs typeface="Arial"/>
            </a:endParaRPr>
          </a:p>
        </p:txBody>
      </p:sp>
      <p:sp>
        <p:nvSpPr>
          <p:cNvPr id="28" name="CustomShape 3"/>
          <p:cNvSpPr/>
          <p:nvPr/>
        </p:nvSpPr>
        <p:spPr>
          <a:xfrm>
            <a:off x="5398599" y="1927457"/>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29" name="CustomShape 4"/>
          <p:cNvSpPr/>
          <p:nvPr/>
        </p:nvSpPr>
        <p:spPr>
          <a:xfrm>
            <a:off x="6549892" y="1650876"/>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31</a:t>
            </a:r>
            <a:endParaRPr sz="1200" b="1" dirty="0">
              <a:solidFill>
                <a:schemeClr val="lt1"/>
              </a:solidFill>
              <a:latin typeface="Arial"/>
              <a:cs typeface="Arial"/>
            </a:endParaRPr>
          </a:p>
        </p:txBody>
      </p:sp>
      <p:sp>
        <p:nvSpPr>
          <p:cNvPr id="30" name="CustomShape 4"/>
          <p:cNvSpPr/>
          <p:nvPr/>
        </p:nvSpPr>
        <p:spPr>
          <a:xfrm>
            <a:off x="7585314" y="210091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21</a:t>
            </a:r>
            <a:endParaRPr sz="1200" b="1" dirty="0">
              <a:solidFill>
                <a:schemeClr val="lt1"/>
              </a:solidFill>
              <a:latin typeface="Arial"/>
              <a:cs typeface="Arial"/>
            </a:endParaRPr>
          </a:p>
        </p:txBody>
      </p:sp>
      <p:sp>
        <p:nvSpPr>
          <p:cNvPr id="31" name="CustomShape 4"/>
          <p:cNvSpPr/>
          <p:nvPr/>
        </p:nvSpPr>
        <p:spPr>
          <a:xfrm>
            <a:off x="7585315" y="404545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81</a:t>
            </a:r>
            <a:endParaRPr sz="1200" b="1" dirty="0">
              <a:solidFill>
                <a:schemeClr val="lt1"/>
              </a:solidFill>
              <a:latin typeface="Arial"/>
              <a:cs typeface="Arial"/>
            </a:endParaRPr>
          </a:p>
        </p:txBody>
      </p:sp>
      <p:sp>
        <p:nvSpPr>
          <p:cNvPr id="32" name="CustomShape 4"/>
          <p:cNvSpPr/>
          <p:nvPr/>
        </p:nvSpPr>
        <p:spPr>
          <a:xfrm>
            <a:off x="5495431" y="404904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61</a:t>
            </a:r>
            <a:endParaRPr sz="1200" b="1" dirty="0">
              <a:solidFill>
                <a:schemeClr val="lt1"/>
              </a:solidFill>
              <a:latin typeface="Arial"/>
              <a:cs typeface="Arial"/>
            </a:endParaRPr>
          </a:p>
        </p:txBody>
      </p:sp>
      <p:sp>
        <p:nvSpPr>
          <p:cNvPr id="33" name="CustomShape 4"/>
          <p:cNvSpPr/>
          <p:nvPr/>
        </p:nvSpPr>
        <p:spPr>
          <a:xfrm>
            <a:off x="5508929" y="209815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41</a:t>
            </a:r>
            <a:endParaRPr sz="1200" b="1" dirty="0">
              <a:solidFill>
                <a:schemeClr val="lt1"/>
              </a:solidFill>
              <a:latin typeface="Arial"/>
              <a:cs typeface="Arial"/>
            </a:endParaRPr>
          </a:p>
        </p:txBody>
      </p:sp>
      <p:sp>
        <p:nvSpPr>
          <p:cNvPr id="34" name="CustomShape 4"/>
          <p:cNvSpPr/>
          <p:nvPr/>
        </p:nvSpPr>
        <p:spPr>
          <a:xfrm>
            <a:off x="5125563" y="309385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51</a:t>
            </a:r>
            <a:endParaRPr sz="1200" b="1" dirty="0">
              <a:solidFill>
                <a:schemeClr val="lt1"/>
              </a:solidFill>
              <a:latin typeface="Arial"/>
              <a:cs typeface="Arial"/>
            </a:endParaRPr>
          </a:p>
        </p:txBody>
      </p:sp>
      <p:sp>
        <p:nvSpPr>
          <p:cNvPr id="35" name="CustomShape 4"/>
          <p:cNvSpPr/>
          <p:nvPr/>
        </p:nvSpPr>
        <p:spPr>
          <a:xfrm>
            <a:off x="6547928" y="4486398"/>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71</a:t>
            </a:r>
            <a:endParaRPr sz="1200" b="1" dirty="0">
              <a:solidFill>
                <a:schemeClr val="lt1"/>
              </a:solidFill>
              <a:latin typeface="Arial"/>
              <a:cs typeface="Arial"/>
            </a:endParaRPr>
          </a:p>
        </p:txBody>
      </p:sp>
      <p:sp>
        <p:nvSpPr>
          <p:cNvPr id="36" name="CustomShape 4"/>
          <p:cNvSpPr/>
          <p:nvPr/>
        </p:nvSpPr>
        <p:spPr>
          <a:xfrm>
            <a:off x="7940530" y="30910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1</a:t>
            </a:r>
            <a:r>
              <a:rPr lang="en-US" sz="1200" b="1" dirty="0" smtClean="0">
                <a:solidFill>
                  <a:schemeClr val="lt1"/>
                </a:solidFill>
                <a:latin typeface="Arial"/>
                <a:cs typeface="Arial"/>
              </a:rPr>
              <a:t>1</a:t>
            </a:r>
            <a:endParaRPr sz="1200" b="1" dirty="0">
              <a:solidFill>
                <a:schemeClr val="lt1"/>
              </a:solidFill>
              <a:latin typeface="Arial"/>
              <a:cs typeface="Arial"/>
            </a:endParaRPr>
          </a:p>
        </p:txBody>
      </p:sp>
      <p:sp>
        <p:nvSpPr>
          <p:cNvPr id="37" name="Freeform 36"/>
          <p:cNvSpPr/>
          <p:nvPr/>
        </p:nvSpPr>
        <p:spPr>
          <a:xfrm>
            <a:off x="5917696" y="2512775"/>
            <a:ext cx="397141" cy="1597307"/>
          </a:xfrm>
          <a:custGeom>
            <a:avLst/>
            <a:gdLst>
              <a:gd name="connsiteX0" fmla="*/ 49608 w 397141"/>
              <a:gd name="connsiteY0" fmla="*/ 0 h 1597307"/>
              <a:gd name="connsiteX1" fmla="*/ 396864 w 397141"/>
              <a:gd name="connsiteY1" fmla="*/ 863141 h 1597307"/>
              <a:gd name="connsiteX2" fmla="*/ 0 w 397141"/>
              <a:gd name="connsiteY2" fmla="*/ 1597307 h 1597307"/>
            </a:gdLst>
            <a:ahLst/>
            <a:cxnLst>
              <a:cxn ang="0">
                <a:pos x="connsiteX0" y="connsiteY0"/>
              </a:cxn>
              <a:cxn ang="0">
                <a:pos x="connsiteX1" y="connsiteY1"/>
              </a:cxn>
              <a:cxn ang="0">
                <a:pos x="connsiteX2" y="connsiteY2"/>
              </a:cxn>
            </a:cxnLst>
            <a:rect l="l" t="t" r="r" b="b"/>
            <a:pathLst>
              <a:path w="397141" h="1597307">
                <a:moveTo>
                  <a:pt x="49608" y="0"/>
                </a:moveTo>
                <a:cubicBezTo>
                  <a:pt x="227370" y="298461"/>
                  <a:pt x="405132" y="596923"/>
                  <a:pt x="396864" y="863141"/>
                </a:cubicBezTo>
                <a:cubicBezTo>
                  <a:pt x="388596" y="1129359"/>
                  <a:pt x="0" y="1597307"/>
                  <a:pt x="0" y="1597307"/>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reeform 37"/>
          <p:cNvSpPr/>
          <p:nvPr/>
        </p:nvSpPr>
        <p:spPr>
          <a:xfrm>
            <a:off x="5629969" y="2532618"/>
            <a:ext cx="366716" cy="793692"/>
          </a:xfrm>
          <a:custGeom>
            <a:avLst/>
            <a:gdLst>
              <a:gd name="connsiteX0" fmla="*/ 327413 w 366716"/>
              <a:gd name="connsiteY0" fmla="*/ 0 h 793692"/>
              <a:gd name="connsiteX1" fmla="*/ 337335 w 366716"/>
              <a:gd name="connsiteY1" fmla="*/ 515900 h 793692"/>
              <a:gd name="connsiteX2" fmla="*/ 0 w 366716"/>
              <a:gd name="connsiteY2" fmla="*/ 793692 h 793692"/>
            </a:gdLst>
            <a:ahLst/>
            <a:cxnLst>
              <a:cxn ang="0">
                <a:pos x="connsiteX0" y="connsiteY0"/>
              </a:cxn>
              <a:cxn ang="0">
                <a:pos x="connsiteX1" y="connsiteY1"/>
              </a:cxn>
              <a:cxn ang="0">
                <a:pos x="connsiteX2" y="connsiteY2"/>
              </a:cxn>
            </a:cxnLst>
            <a:rect l="l" t="t" r="r" b="b"/>
            <a:pathLst>
              <a:path w="366716" h="793692">
                <a:moveTo>
                  <a:pt x="327413" y="0"/>
                </a:moveTo>
                <a:cubicBezTo>
                  <a:pt x="359658" y="191809"/>
                  <a:pt x="391904" y="383618"/>
                  <a:pt x="337335" y="515900"/>
                </a:cubicBezTo>
                <a:cubicBezTo>
                  <a:pt x="282766" y="648182"/>
                  <a:pt x="0" y="793692"/>
                  <a:pt x="0" y="793692"/>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39" name="TextShape 33"/>
          <p:cNvSpPr txBox="1"/>
          <p:nvPr/>
        </p:nvSpPr>
        <p:spPr>
          <a:xfrm>
            <a:off x="6523375" y="3981510"/>
            <a:ext cx="875841" cy="399595"/>
          </a:xfrm>
          <a:prstGeom prst="rect">
            <a:avLst/>
          </a:prstGeom>
        </p:spPr>
        <p:txBody>
          <a:bodyPr wrap="none" lIns="72888" tIns="36444" rIns="72888" bIns="36444"/>
          <a:lstStyle/>
          <a:p>
            <a:r>
              <a:rPr lang="en-US" sz="1600" b="1" dirty="0" smtClean="0">
                <a:latin typeface="Arial"/>
                <a:cs typeface="Arial"/>
              </a:rPr>
              <a:t>RF </a:t>
            </a:r>
            <a:r>
              <a:rPr lang="en-US" sz="1600" b="1" dirty="0">
                <a:latin typeface="Arial"/>
                <a:cs typeface="Arial"/>
              </a:rPr>
              <a:t>= 3</a:t>
            </a:r>
            <a:endParaRPr sz="1600" b="1" dirty="0">
              <a:latin typeface="Arial"/>
              <a:cs typeface="Arial"/>
            </a:endParaRPr>
          </a:p>
        </p:txBody>
      </p:sp>
    </p:spTree>
    <p:extLst>
      <p:ext uri="{BB962C8B-B14F-4D97-AF65-F5344CB8AC3E}">
        <p14:creationId xmlns:p14="http://schemas.microsoft.com/office/powerpoint/2010/main" val="18145016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38</a:t>
            </a:fld>
            <a:endParaRPr lang="en-US"/>
          </a:p>
        </p:txBody>
      </p:sp>
      <p:sp>
        <p:nvSpPr>
          <p:cNvPr id="5" name="Content Placeholder 4"/>
          <p:cNvSpPr>
            <a:spLocks noGrp="1"/>
          </p:cNvSpPr>
          <p:nvPr>
            <p:ph sz="quarter" idx="1"/>
          </p:nvPr>
        </p:nvSpPr>
        <p:spPr/>
        <p:txBody>
          <a:bodyPr/>
          <a:lstStyle/>
          <a:p>
            <a:endParaRPr lang="en-US"/>
          </a:p>
        </p:txBody>
      </p:sp>
      <p:sp>
        <p:nvSpPr>
          <p:cNvPr id="6" name="CustomShape 1"/>
          <p:cNvSpPr/>
          <p:nvPr/>
        </p:nvSpPr>
        <p:spPr>
          <a:xfrm>
            <a:off x="5938765" y="591275"/>
            <a:ext cx="2644309" cy="4374595"/>
          </a:xfrm>
          <a:prstGeom prst="rect">
            <a:avLst/>
          </a:prstGeom>
        </p:spPr>
        <p:txBody>
          <a:bodyPr vert="horz" lIns="0" tIns="0" rIns="91435" bIns="0">
            <a:normAutofit fontScale="92500" lnSpcReduction="10000"/>
          </a:bodyPr>
          <a:lstStyle/>
          <a:p>
            <a:pPr>
              <a:spcBef>
                <a:spcPts val="600"/>
              </a:spcBef>
              <a:buClr>
                <a:schemeClr val="accent1"/>
              </a:buClr>
              <a:buSzPct val="76000"/>
            </a:pPr>
            <a:r>
              <a:rPr lang="en-US" sz="2000" dirty="0" smtClean="0">
                <a:solidFill>
                  <a:schemeClr val="tx1">
                    <a:lumMod val="65000"/>
                    <a:lumOff val="35000"/>
                  </a:schemeClr>
                </a:solidFill>
                <a:latin typeface="Arial"/>
                <a:cs typeface="Arial"/>
              </a:rPr>
              <a:t>C* Process in JVM</a:t>
            </a:r>
          </a:p>
          <a:p>
            <a:pPr>
              <a:spcBef>
                <a:spcPts val="600"/>
              </a:spcBef>
              <a:buClr>
                <a:schemeClr val="accent1"/>
              </a:buClr>
              <a:buSzPct val="76000"/>
            </a:pPr>
            <a:r>
              <a:rPr lang="en-US" sz="2000" dirty="0" smtClean="0">
                <a:solidFill>
                  <a:schemeClr val="tx1">
                    <a:lumMod val="65000"/>
                    <a:lumOff val="35000"/>
                  </a:schemeClr>
                </a:solidFill>
                <a:latin typeface="Arial"/>
                <a:cs typeface="Arial"/>
              </a:rPr>
              <a:t>Snitch</a:t>
            </a:r>
          </a:p>
          <a:p>
            <a:pPr>
              <a:spcBef>
                <a:spcPts val="600"/>
              </a:spcBef>
              <a:buClr>
                <a:schemeClr val="accent1"/>
              </a:buClr>
              <a:buSzPct val="76000"/>
            </a:pPr>
            <a:r>
              <a:rPr lang="en-US" sz="2000" dirty="0" smtClean="0">
                <a:solidFill>
                  <a:schemeClr val="tx1">
                    <a:lumMod val="65000"/>
                    <a:lumOff val="35000"/>
                  </a:schemeClr>
                </a:solidFill>
                <a:latin typeface="Arial"/>
                <a:cs typeface="Arial"/>
              </a:rPr>
              <a:t>Gossip</a:t>
            </a:r>
          </a:p>
          <a:p>
            <a:pPr>
              <a:spcBef>
                <a:spcPts val="600"/>
              </a:spcBef>
              <a:buClr>
                <a:schemeClr val="accent1"/>
              </a:buClr>
              <a:buSzPct val="76000"/>
            </a:pPr>
            <a:r>
              <a:rPr lang="en-US" sz="2000" dirty="0" smtClean="0">
                <a:solidFill>
                  <a:schemeClr val="tx1">
                    <a:lumMod val="65000"/>
                    <a:lumOff val="35000"/>
                  </a:schemeClr>
                </a:solidFill>
                <a:latin typeface="Arial"/>
                <a:cs typeface="Arial"/>
              </a:rPr>
              <a:t>Driver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Load balancing</a:t>
            </a:r>
          </a:p>
          <a:p>
            <a:pPr>
              <a:spcBef>
                <a:spcPts val="600"/>
              </a:spcBef>
              <a:buClr>
                <a:schemeClr val="accent1"/>
              </a:buClr>
              <a:buSzPct val="76000"/>
            </a:pPr>
            <a:r>
              <a:rPr lang="en-US" sz="2000" dirty="0" smtClean="0">
                <a:solidFill>
                  <a:schemeClr val="tx1">
                    <a:lumMod val="65000"/>
                    <a:lumOff val="35000"/>
                  </a:schemeClr>
                </a:solidFill>
                <a:latin typeface="Arial"/>
                <a:cs typeface="Arial"/>
              </a:rPr>
              <a:t>Coordinator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Partition key ~ token</a:t>
            </a:r>
          </a:p>
          <a:p>
            <a:pPr>
              <a:spcBef>
                <a:spcPts val="600"/>
              </a:spcBef>
              <a:buClr>
                <a:schemeClr val="accent1"/>
              </a:buClr>
              <a:buSzPct val="76000"/>
            </a:pPr>
            <a:r>
              <a:rPr lang="en-US" sz="2000" dirty="0" smtClean="0">
                <a:solidFill>
                  <a:schemeClr val="tx1">
                    <a:lumMod val="65000"/>
                    <a:lumOff val="35000"/>
                  </a:schemeClr>
                </a:solidFill>
                <a:latin typeface="Arial"/>
                <a:cs typeface="Arial"/>
              </a:rPr>
              <a:t>Token ranges</a:t>
            </a:r>
          </a:p>
          <a:p>
            <a:pPr>
              <a:spcBef>
                <a:spcPts val="600"/>
              </a:spcBef>
              <a:buClr>
                <a:schemeClr val="accent1"/>
              </a:buClr>
              <a:buSzPct val="76000"/>
            </a:pPr>
            <a:r>
              <a:rPr lang="en-US" sz="2000" dirty="0" smtClean="0">
                <a:solidFill>
                  <a:schemeClr val="tx1">
                    <a:lumMod val="65000"/>
                    <a:lumOff val="35000"/>
                  </a:schemeClr>
                </a:solidFill>
                <a:latin typeface="Arial"/>
                <a:cs typeface="Arial"/>
              </a:rPr>
              <a:t>Replication factor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Consistency level</a:t>
            </a:r>
          </a:p>
          <a:p>
            <a:pPr>
              <a:spcBef>
                <a:spcPts val="600"/>
              </a:spcBef>
              <a:buClr>
                <a:schemeClr val="accent1"/>
              </a:buClr>
              <a:buSzPct val="76000"/>
            </a:pPr>
            <a:r>
              <a:rPr lang="en-US" sz="2000" dirty="0" smtClean="0">
                <a:solidFill>
                  <a:schemeClr val="tx1">
                    <a:lumMod val="65000"/>
                    <a:lumOff val="35000"/>
                  </a:schemeClr>
                </a:solidFill>
                <a:latin typeface="Arial"/>
                <a:cs typeface="Arial"/>
              </a:rPr>
              <a:t>Hints</a:t>
            </a:r>
          </a:p>
          <a:p>
            <a:pPr>
              <a:spcBef>
                <a:spcPts val="600"/>
              </a:spcBef>
              <a:buClr>
                <a:schemeClr val="accent1"/>
              </a:buClr>
              <a:buSzPct val="76000"/>
            </a:pPr>
            <a:r>
              <a:rPr lang="en-US" sz="2000" dirty="0" smtClean="0">
                <a:solidFill>
                  <a:schemeClr val="tx1">
                    <a:lumMod val="65000"/>
                    <a:lumOff val="35000"/>
                  </a:schemeClr>
                </a:solidFill>
                <a:latin typeface="Arial"/>
                <a:cs typeface="Arial"/>
              </a:rPr>
              <a:t>Repair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Sizing</a:t>
            </a:r>
          </a:p>
          <a:p>
            <a:pPr>
              <a:spcBef>
                <a:spcPts val="600"/>
              </a:spcBef>
              <a:buClr>
                <a:schemeClr val="accent1"/>
              </a:buClr>
              <a:buSzPct val="76000"/>
            </a:pPr>
            <a:endParaRPr lang="en-US" sz="2000" dirty="0">
              <a:solidFill>
                <a:schemeClr val="tx1">
                  <a:lumMod val="65000"/>
                  <a:lumOff val="35000"/>
                </a:schemeClr>
              </a:solidFill>
              <a:latin typeface="Arial"/>
              <a:cs typeface="Arial"/>
            </a:endParaRPr>
          </a:p>
        </p:txBody>
      </p:sp>
      <p:sp>
        <p:nvSpPr>
          <p:cNvPr id="7" name="Rounded Rectangle 6"/>
          <p:cNvSpPr/>
          <p:nvPr/>
        </p:nvSpPr>
        <p:spPr>
          <a:xfrm>
            <a:off x="3591352" y="838686"/>
            <a:ext cx="1269965"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latin typeface="Arial"/>
                <a:cs typeface="Arial"/>
              </a:rPr>
              <a:t>Application</a:t>
            </a:r>
            <a:endParaRPr lang="en-US" sz="1400" b="1" dirty="0">
              <a:latin typeface="Arial"/>
              <a:cs typeface="Arial"/>
            </a:endParaRPr>
          </a:p>
        </p:txBody>
      </p:sp>
      <p:sp>
        <p:nvSpPr>
          <p:cNvPr id="8" name="TextShape 33"/>
          <p:cNvSpPr txBox="1"/>
          <p:nvPr/>
        </p:nvSpPr>
        <p:spPr>
          <a:xfrm>
            <a:off x="2222040" y="3590272"/>
            <a:ext cx="1532698" cy="363062"/>
          </a:xfrm>
          <a:prstGeom prst="rect">
            <a:avLst/>
          </a:prstGeom>
        </p:spPr>
        <p:txBody>
          <a:bodyPr wrap="none" lIns="72888" tIns="36444" rIns="72888" bIns="36444"/>
          <a:lstStyle/>
          <a:p>
            <a:r>
              <a:rPr lang="en-US" sz="1600" b="1" dirty="0">
                <a:latin typeface="Arial"/>
                <a:cs typeface="Arial"/>
              </a:rPr>
              <a:t>Data Center 1</a:t>
            </a:r>
          </a:p>
        </p:txBody>
      </p:sp>
      <p:sp>
        <p:nvSpPr>
          <p:cNvPr id="9" name="CustomShape 3"/>
          <p:cNvSpPr/>
          <p:nvPr/>
        </p:nvSpPr>
        <p:spPr>
          <a:xfrm>
            <a:off x="1101899" y="1848814"/>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0" name="CustomShape 4"/>
          <p:cNvSpPr/>
          <p:nvPr/>
        </p:nvSpPr>
        <p:spPr>
          <a:xfrm>
            <a:off x="2253192" y="157223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lt1"/>
                </a:solidFill>
                <a:latin typeface="Arial"/>
                <a:cs typeface="Arial"/>
              </a:rPr>
              <a:t>80</a:t>
            </a:r>
            <a:endParaRPr sz="1200" b="1">
              <a:solidFill>
                <a:schemeClr val="lt1"/>
              </a:solidFill>
              <a:latin typeface="Arial"/>
              <a:cs typeface="Arial"/>
            </a:endParaRPr>
          </a:p>
        </p:txBody>
      </p:sp>
      <p:sp>
        <p:nvSpPr>
          <p:cNvPr id="11" name="CustomShape 4"/>
          <p:cNvSpPr/>
          <p:nvPr/>
        </p:nvSpPr>
        <p:spPr>
          <a:xfrm>
            <a:off x="3288614" y="202226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2" name="CustomShape 4"/>
          <p:cNvSpPr/>
          <p:nvPr/>
        </p:nvSpPr>
        <p:spPr>
          <a:xfrm>
            <a:off x="3288615" y="396681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13" name="CustomShape 4"/>
          <p:cNvSpPr/>
          <p:nvPr/>
        </p:nvSpPr>
        <p:spPr>
          <a:xfrm>
            <a:off x="1198731" y="39703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14" name="CustomShape 4"/>
          <p:cNvSpPr/>
          <p:nvPr/>
        </p:nvSpPr>
        <p:spPr>
          <a:xfrm>
            <a:off x="1212229" y="201951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15" name="CustomShape 4"/>
          <p:cNvSpPr/>
          <p:nvPr/>
        </p:nvSpPr>
        <p:spPr>
          <a:xfrm>
            <a:off x="828863" y="301521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16" name="CustomShape 4"/>
          <p:cNvSpPr/>
          <p:nvPr/>
        </p:nvSpPr>
        <p:spPr>
          <a:xfrm>
            <a:off x="2251228" y="440775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17" name="CustomShape 4"/>
          <p:cNvSpPr/>
          <p:nvPr/>
        </p:nvSpPr>
        <p:spPr>
          <a:xfrm>
            <a:off x="3643830" y="301245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18" name="Rounded Rectangle 17"/>
          <p:cNvSpPr/>
          <p:nvPr/>
        </p:nvSpPr>
        <p:spPr>
          <a:xfrm>
            <a:off x="4077512" y="1205770"/>
            <a:ext cx="694509" cy="228186"/>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driver</a:t>
            </a:r>
            <a:endParaRPr lang="en-US" sz="1200" b="1" dirty="0">
              <a:latin typeface="Arial"/>
              <a:cs typeface="Arial"/>
            </a:endParaRPr>
          </a:p>
        </p:txBody>
      </p:sp>
    </p:spTree>
    <p:extLst>
      <p:ext uri="{BB962C8B-B14F-4D97-AF65-F5344CB8AC3E}">
        <p14:creationId xmlns:p14="http://schemas.microsoft.com/office/powerpoint/2010/main" val="12065699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Stored With Each Column?</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188879529"/>
              </p:ext>
            </p:extLst>
          </p:nvPr>
        </p:nvGraphicFramePr>
        <p:xfrm>
          <a:off x="443429" y="1203657"/>
          <a:ext cx="8194182" cy="1455905"/>
        </p:xfrm>
        <a:graphic>
          <a:graphicData uri="http://schemas.openxmlformats.org/drawingml/2006/table">
            <a:tbl>
              <a:tblPr firstRow="1" bandRow="1">
                <a:tableStyleId>{2D5ABB26-0587-4C30-8999-92F81FD0307C}</a:tableStyleId>
              </a:tblPr>
              <a:tblGrid>
                <a:gridCol w="1013039"/>
                <a:gridCol w="2451129"/>
                <a:gridCol w="2362321"/>
                <a:gridCol w="2367693"/>
              </a:tblGrid>
              <a:tr h="278130">
                <a:tc>
                  <a:txBody>
                    <a:bodyPr/>
                    <a:lstStyle/>
                    <a:p>
                      <a:pPr algn="r"/>
                      <a:r>
                        <a:rPr lang="en-US" sz="1400" b="1" dirty="0" err="1" smtClean="0">
                          <a:solidFill>
                            <a:schemeClr val="bg1"/>
                          </a:solidFill>
                        </a:rPr>
                        <a:t>ch</a:t>
                      </a:r>
                      <a:endParaRPr lang="en-US" sz="1400" b="1" dirty="0">
                        <a:solidFill>
                          <a:schemeClr val="bg1"/>
                        </a:solidFill>
                      </a:endParaRPr>
                    </a:p>
                  </a:txBody>
                  <a:tcPr marT="34290" marB="34290">
                    <a:lnB w="12700" cap="flat" cmpd="sng" algn="ctr">
                      <a:solidFill>
                        <a:scrgbClr r="0" g="0" b="0"/>
                      </a:solidFill>
                      <a:prstDash val="solid"/>
                      <a:round/>
                      <a:headEnd type="none" w="med" len="med"/>
                      <a:tailEnd type="none" w="med" len="med"/>
                    </a:lnB>
                    <a:solidFill>
                      <a:schemeClr val="bg1">
                        <a:lumMod val="75000"/>
                      </a:schemeClr>
                    </a:solidFill>
                  </a:tcPr>
                </a:tc>
                <a:tc>
                  <a:txBody>
                    <a:bodyPr/>
                    <a:lstStyle/>
                    <a:p>
                      <a:r>
                        <a:rPr lang="en-US" sz="1400" b="1" dirty="0" err="1" smtClean="0">
                          <a:solidFill>
                            <a:srgbClr val="FFFFFF"/>
                          </a:solidFill>
                        </a:rPr>
                        <a:t>dt</a:t>
                      </a:r>
                      <a:endParaRPr lang="en-US" sz="1400" b="1" dirty="0">
                        <a:solidFill>
                          <a:srgbClr val="FFFFFF"/>
                        </a:solidFill>
                      </a:endParaRPr>
                    </a:p>
                  </a:txBody>
                  <a:tcPr marT="34290" marB="34290">
                    <a:lnB w="12700" cap="flat" cmpd="sng" algn="ctr">
                      <a:solidFill>
                        <a:scrgbClr r="0" g="0" b="0"/>
                      </a:solidFill>
                      <a:prstDash val="solid"/>
                      <a:round/>
                      <a:headEnd type="none" w="med" len="med"/>
                      <a:tailEnd type="none" w="med" len="med"/>
                    </a:lnB>
                    <a:solidFill>
                      <a:schemeClr val="accent2"/>
                    </a:solidFill>
                  </a:tcPr>
                </a:tc>
                <a:tc>
                  <a:txBody>
                    <a:bodyPr/>
                    <a:lstStyle/>
                    <a:p>
                      <a:endParaRPr lang="en-US" sz="1400" dirty="0"/>
                    </a:p>
                  </a:txBody>
                  <a:tcPr marT="34290" marB="34290">
                    <a:lnB w="12700" cap="flat" cmpd="sng" algn="ctr">
                      <a:noFill/>
                      <a:prstDash val="solid"/>
                      <a:round/>
                      <a:headEnd type="none" w="med" len="med"/>
                      <a:tailEnd type="none" w="med" len="med"/>
                    </a:lnB>
                  </a:tcPr>
                </a:tc>
                <a:tc>
                  <a:txBody>
                    <a:bodyPr/>
                    <a:lstStyle/>
                    <a:p>
                      <a:endParaRPr lang="en-US" sz="1400" dirty="0"/>
                    </a:p>
                  </a:txBody>
                  <a:tcPr marT="34290" marB="34290">
                    <a:lnB w="12700" cap="flat" cmpd="sng" algn="ctr">
                      <a:noFill/>
                      <a:prstDash val="solid"/>
                      <a:round/>
                      <a:headEnd type="none" w="med" len="med"/>
                      <a:tailEnd type="none" w="med" len="med"/>
                    </a:lnB>
                  </a:tcPr>
                </a:tc>
              </a:tr>
              <a:tr h="278130">
                <a:tc>
                  <a:txBody>
                    <a:bodyPr/>
                    <a:lstStyle/>
                    <a:p>
                      <a:pPr algn="r"/>
                      <a:r>
                        <a:rPr kumimoji="0" lang="en-US" sz="1400" kern="1200" dirty="0" smtClean="0">
                          <a:solidFill>
                            <a:schemeClr val="dk1"/>
                          </a:solidFill>
                          <a:latin typeface="+mn-lt"/>
                          <a:ea typeface="+mn-ea"/>
                          <a:cs typeface="+mn-cs"/>
                        </a:rPr>
                        <a:t>twitter</a:t>
                      </a:r>
                      <a:endParaRPr kumimoji="0" lang="en-US" sz="1400" kern="1200" dirty="0">
                        <a:solidFill>
                          <a:schemeClr val="dk1"/>
                        </a:solidFill>
                        <a:latin typeface="+mn-lt"/>
                        <a:ea typeface="+mn-ea"/>
                        <a:cs typeface="+mn-cs"/>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r>
              <a:tr h="328145">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 negative, “I’m feeling</a:t>
                      </a:r>
                      <a:r>
                        <a:rPr lang="en-US" sz="1400" baseline="0" dirty="0" smtClean="0"/>
                        <a:t> </a:t>
                      </a:r>
                      <a:r>
                        <a:rPr lang="en-US" sz="1400" dirty="0" smtClean="0"/>
                        <a:t>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20160103</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r>
                        <a:rPr lang="en-US" sz="1400" dirty="0" smtClean="0"/>
                        <a:t>1, positive, “That was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 negative, “I feel sick,</a:t>
                      </a:r>
                      <a:r>
                        <a:rPr lang="en-US" sz="1400" baseline="0" dirty="0" smtClean="0"/>
                        <a:t> too.”</a:t>
                      </a: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2,positive, “dude, you’re 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489904958"/>
              </p:ext>
            </p:extLst>
          </p:nvPr>
        </p:nvGraphicFramePr>
        <p:xfrm>
          <a:off x="2793969" y="3230843"/>
          <a:ext cx="3626924" cy="1483360"/>
        </p:xfrm>
        <a:graphic>
          <a:graphicData uri="http://schemas.openxmlformats.org/drawingml/2006/table">
            <a:tbl>
              <a:tblPr firstRow="1" bandRow="1">
                <a:tableStyleId>{2D5ABB26-0587-4C30-8999-92F81FD0307C}</a:tableStyleId>
              </a:tblPr>
              <a:tblGrid>
                <a:gridCol w="3626924"/>
              </a:tblGrid>
              <a:tr h="370840">
                <a:tc>
                  <a:txBody>
                    <a:bodyPr/>
                    <a:lstStyle/>
                    <a:p>
                      <a:pPr algn="ctr"/>
                      <a:r>
                        <a:rPr lang="en-US" sz="1600" dirty="0" smtClean="0">
                          <a:latin typeface="Helvetica Neue"/>
                          <a:cs typeface="Helvetica Neue"/>
                        </a:rPr>
                        <a:t>column name</a:t>
                      </a:r>
                      <a:r>
                        <a:rPr lang="en-US" sz="1600" baseline="0" dirty="0" smtClean="0">
                          <a:latin typeface="Helvetica Neue"/>
                          <a:cs typeface="Helvetica Neue"/>
                        </a:rPr>
                        <a:t> : “body”</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tcPr>
                </a:tc>
              </a:tr>
              <a:tr h="370840">
                <a:tc>
                  <a:txBody>
                    <a:bodyPr/>
                    <a:lstStyle/>
                    <a:p>
                      <a:pPr algn="ctr"/>
                      <a:r>
                        <a:rPr lang="en-US" sz="1600" dirty="0" smtClean="0">
                          <a:latin typeface="Helvetica Neue"/>
                          <a:cs typeface="Helvetica Neue"/>
                        </a:rPr>
                        <a:t>column</a:t>
                      </a:r>
                      <a:r>
                        <a:rPr lang="en-US" sz="1600" baseline="0" dirty="0" smtClean="0">
                          <a:latin typeface="Helvetica Neue"/>
                          <a:cs typeface="Helvetica Neue"/>
                        </a:rPr>
                        <a:t> value : “That was sick!”</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tcPr>
                </a:tc>
              </a:tr>
              <a:tr h="370840">
                <a:tc>
                  <a:txBody>
                    <a:bodyPr/>
                    <a:lstStyle/>
                    <a:p>
                      <a:pPr algn="ctr"/>
                      <a:r>
                        <a:rPr lang="en-US" sz="1600" dirty="0" smtClean="0">
                          <a:latin typeface="Helvetica Neue"/>
                          <a:cs typeface="Helvetica Neue"/>
                        </a:rPr>
                        <a:t>timestamp</a:t>
                      </a:r>
                      <a:r>
                        <a:rPr lang="en-US" sz="1600" baseline="0" dirty="0" smtClean="0">
                          <a:latin typeface="Helvetica Neue"/>
                          <a:cs typeface="Helvetica Neue"/>
                        </a:rPr>
                        <a:t> : 1353890782373000</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sz="1600" dirty="0" smtClean="0">
                          <a:latin typeface="Helvetica Neue"/>
                          <a:cs typeface="Helvetica Neue"/>
                        </a:rPr>
                        <a:t>TTL : 3600</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cxnSp>
        <p:nvCxnSpPr>
          <p:cNvPr id="8" name="Straight Arrow Connector 7"/>
          <p:cNvCxnSpPr/>
          <p:nvPr/>
        </p:nvCxnSpPr>
        <p:spPr>
          <a:xfrm>
            <a:off x="2939579" y="2628925"/>
            <a:ext cx="1003542" cy="586179"/>
          </a:xfrm>
          <a:prstGeom prst="straightConnector1">
            <a:avLst/>
          </a:prstGeom>
          <a:ln w="28575" cmpd="sng">
            <a:solidFill>
              <a:srgbClr val="B65B32"/>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65928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4589" y="185472"/>
            <a:ext cx="7866702" cy="519113"/>
          </a:xfrm>
        </p:spPr>
        <p:txBody>
          <a:bodyPr>
            <a:normAutofit/>
          </a:bodyPr>
          <a:lstStyle/>
          <a:p>
            <a:r>
              <a:rPr lang="en-US" sz="2400" dirty="0" smtClean="0">
                <a:latin typeface="Helvetica Neue"/>
                <a:cs typeface="Helvetica Neue"/>
              </a:rPr>
              <a:t>Today’s Agenda</a:t>
            </a:r>
            <a:endParaRPr lang="en-US" sz="2400" dirty="0">
              <a:latin typeface="Helvetica Neue"/>
              <a:cs typeface="Helvetica Neue"/>
            </a:endParaRPr>
          </a:p>
        </p:txBody>
      </p:sp>
      <p:sp>
        <p:nvSpPr>
          <p:cNvPr id="51" name="TextBox 50"/>
          <p:cNvSpPr txBox="1"/>
          <p:nvPr/>
        </p:nvSpPr>
        <p:spPr>
          <a:xfrm>
            <a:off x="204716" y="877520"/>
            <a:ext cx="8939284" cy="3863617"/>
          </a:xfrm>
          <a:prstGeom prst="rect">
            <a:avLst/>
          </a:prstGeom>
          <a:noFill/>
        </p:spPr>
        <p:txBody>
          <a:bodyPr wrap="square" lIns="91435" tIns="45718" rIns="91435" bIns="45718" rtlCol="0">
            <a:spAutoFit/>
          </a:bodyPr>
          <a:lstStyle/>
          <a:p>
            <a:pPr>
              <a:lnSpc>
                <a:spcPct val="90000"/>
              </a:lnSpc>
            </a:pPr>
            <a:r>
              <a:rPr lang="en-US" sz="1600" dirty="0" smtClean="0">
                <a:solidFill>
                  <a:schemeClr val="tx1">
                    <a:lumMod val="75000"/>
                    <a:lumOff val="25000"/>
                  </a:schemeClr>
                </a:solidFill>
                <a:latin typeface="Helvetica Neue"/>
                <a:cs typeface="Helvetica Neue"/>
              </a:rPr>
              <a:t>10</a:t>
            </a:r>
            <a:r>
              <a:rPr lang="en-US" sz="1600" dirty="0">
                <a:solidFill>
                  <a:schemeClr val="tx1">
                    <a:lumMod val="75000"/>
                    <a:lumOff val="25000"/>
                  </a:schemeClr>
                </a:solidFill>
                <a:latin typeface="Helvetica Neue"/>
                <a:cs typeface="Helvetica Neue"/>
              </a:rPr>
              <a:t>:00am - 10:30am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Welcome </a:t>
            </a:r>
            <a:r>
              <a:rPr lang="en-US" sz="1600" dirty="0">
                <a:solidFill>
                  <a:schemeClr val="tx1">
                    <a:lumMod val="75000"/>
                    <a:lumOff val="25000"/>
                  </a:schemeClr>
                </a:solidFill>
                <a:latin typeface="Helvetica Neue"/>
                <a:cs typeface="Helvetica Neue"/>
              </a:rPr>
              <a:t>and </a:t>
            </a:r>
            <a:r>
              <a:rPr lang="en-US" sz="1600" dirty="0" smtClean="0">
                <a:solidFill>
                  <a:schemeClr val="tx1">
                    <a:lumMod val="75000"/>
                    <a:lumOff val="25000"/>
                  </a:schemeClr>
                </a:solidFill>
                <a:latin typeface="Helvetica Neue"/>
                <a:cs typeface="Helvetica Neue"/>
              </a:rPr>
              <a:t>Introduction</a:t>
            </a: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a:solidFill>
                  <a:schemeClr val="tx1">
                    <a:lumMod val="75000"/>
                    <a:lumOff val="25000"/>
                  </a:schemeClr>
                </a:solidFill>
                <a:latin typeface="Helvetica Neue"/>
                <a:cs typeface="Helvetica Neue"/>
              </a:rPr>
              <a:t>10:30am - 11:00am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Customer Presentation</a:t>
            </a: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a:solidFill>
                  <a:schemeClr val="tx1">
                    <a:lumMod val="75000"/>
                    <a:lumOff val="25000"/>
                  </a:schemeClr>
                </a:solidFill>
                <a:latin typeface="Helvetica Neue"/>
                <a:cs typeface="Helvetica Neue"/>
              </a:rPr>
              <a:t>11:00am </a:t>
            </a:r>
            <a:r>
              <a:rPr lang="en-US" sz="1600" dirty="0" smtClean="0">
                <a:solidFill>
                  <a:schemeClr val="tx1">
                    <a:lumMod val="75000"/>
                    <a:lumOff val="25000"/>
                  </a:schemeClr>
                </a:solidFill>
                <a:latin typeface="Helvetica Neue"/>
                <a:cs typeface="Helvetica Neue"/>
              </a:rPr>
              <a:t>– 11:30pm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What is DataStax Enterprise? Why &amp; when?</a:t>
            </a: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11:30pm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1:</a:t>
            </a:r>
            <a:r>
              <a:rPr lang="en-US" sz="1600" dirty="0">
                <a:solidFill>
                  <a:schemeClr val="tx1">
                    <a:lumMod val="75000"/>
                    <a:lumOff val="25000"/>
                  </a:schemeClr>
                </a:solidFill>
                <a:latin typeface="Helvetica Neue"/>
                <a:cs typeface="Helvetica Neue"/>
              </a:rPr>
              <a:t>00pm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Hands On DSE Cassandra, Data Modeling, Ref. Architecture</a:t>
            </a:r>
          </a:p>
          <a:p>
            <a:pPr>
              <a:lnSpc>
                <a:spcPct val="90000"/>
              </a:lnSpc>
            </a:pPr>
            <a:endParaRPr lang="en-US" sz="1600" dirty="0" smtClean="0">
              <a:solidFill>
                <a:schemeClr val="tx1">
                  <a:lumMod val="75000"/>
                  <a:lumOff val="25000"/>
                </a:schemeClr>
              </a:solidFill>
              <a:latin typeface="Helvetica Neue"/>
              <a:cs typeface="Helvetica Neue"/>
            </a:endParaRPr>
          </a:p>
          <a:p>
            <a:pPr>
              <a:lnSpc>
                <a:spcPct val="90000"/>
              </a:lnSpc>
            </a:pPr>
            <a:r>
              <a:rPr lang="en-US" sz="1600" dirty="0">
                <a:solidFill>
                  <a:schemeClr val="tx1">
                    <a:lumMod val="75000"/>
                    <a:lumOff val="25000"/>
                  </a:schemeClr>
                </a:solidFill>
                <a:latin typeface="Helvetica Neue"/>
                <a:cs typeface="Helvetica Neue"/>
              </a:rPr>
              <a:t>12:00pm - </a:t>
            </a:r>
            <a:r>
              <a:rPr lang="en-US" sz="1600" dirty="0" smtClean="0">
                <a:solidFill>
                  <a:schemeClr val="tx1">
                    <a:lumMod val="75000"/>
                    <a:lumOff val="25000"/>
                  </a:schemeClr>
                </a:solidFill>
                <a:latin typeface="Helvetica Neue"/>
                <a:cs typeface="Helvetica Neue"/>
              </a:rPr>
              <a:t>12:30pm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Lunch</a:t>
            </a:r>
            <a:endParaRPr lang="en-US" sz="1600" dirty="0">
              <a:solidFill>
                <a:schemeClr val="tx1">
                  <a:lumMod val="75000"/>
                  <a:lumOff val="25000"/>
                </a:schemeClr>
              </a:solidFill>
              <a:latin typeface="Helvetica Neue"/>
              <a:cs typeface="Helvetica Neue"/>
            </a:endParaRP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01:00pm – 02:00pm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Hands On DSE Search, Reference Architecture</a:t>
            </a: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02:00pm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03:00pm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Hands On DSE Analytics, Spark, Streaming</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Ref. Architecture</a:t>
            </a: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03:00pm – 03:45pm  	   	Operations and Getting Started</a:t>
            </a: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a:solidFill>
                  <a:schemeClr val="tx1">
                    <a:lumMod val="75000"/>
                    <a:lumOff val="25000"/>
                  </a:schemeClr>
                </a:solidFill>
                <a:latin typeface="Helvetica Neue"/>
                <a:cs typeface="Helvetica Neue"/>
              </a:rPr>
              <a:t>03</a:t>
            </a:r>
            <a:r>
              <a:rPr lang="en-US" sz="1600" dirty="0" smtClean="0">
                <a:solidFill>
                  <a:schemeClr val="tx1">
                    <a:lumMod val="75000"/>
                    <a:lumOff val="25000"/>
                  </a:schemeClr>
                </a:solidFill>
                <a:latin typeface="Helvetica Neue"/>
                <a:cs typeface="Helvetica Neue"/>
              </a:rPr>
              <a:t>:45pm </a:t>
            </a:r>
            <a:r>
              <a:rPr lang="en-US" sz="1600" dirty="0">
                <a:solidFill>
                  <a:schemeClr val="tx1">
                    <a:lumMod val="75000"/>
                    <a:lumOff val="25000"/>
                  </a:schemeClr>
                </a:solidFill>
                <a:latin typeface="Helvetica Neue"/>
                <a:cs typeface="Helvetica Neue"/>
              </a:rPr>
              <a:t>- 04:00pm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Wrap </a:t>
            </a:r>
            <a:r>
              <a:rPr lang="en-US" sz="1600" dirty="0">
                <a:solidFill>
                  <a:schemeClr val="tx1">
                    <a:lumMod val="75000"/>
                    <a:lumOff val="25000"/>
                  </a:schemeClr>
                </a:solidFill>
                <a:latin typeface="Helvetica Neue"/>
                <a:cs typeface="Helvetica Neue"/>
              </a:rPr>
              <a:t>up and </a:t>
            </a:r>
            <a:r>
              <a:rPr lang="en-US" sz="1600" dirty="0" smtClean="0">
                <a:solidFill>
                  <a:schemeClr val="tx1">
                    <a:lumMod val="75000"/>
                    <a:lumOff val="25000"/>
                  </a:schemeClr>
                </a:solidFill>
                <a:latin typeface="Helvetica Neue"/>
                <a:cs typeface="Helvetica Neue"/>
              </a:rPr>
              <a:t>Next Steps</a:t>
            </a:r>
            <a:endParaRPr lang="en-US" sz="1600" dirty="0">
              <a:solidFill>
                <a:schemeClr val="tx1">
                  <a:lumMod val="75000"/>
                  <a:lumOff val="25000"/>
                </a:schemeClr>
              </a:solidFill>
              <a:latin typeface="Helvetica Neue"/>
              <a:cs typeface="Helvetica Neue"/>
            </a:endParaRPr>
          </a:p>
        </p:txBody>
      </p:sp>
    </p:spTree>
    <p:extLst>
      <p:ext uri="{BB962C8B-B14F-4D97-AF65-F5344CB8AC3E}">
        <p14:creationId xmlns:p14="http://schemas.microsoft.com/office/powerpoint/2010/main" val="7042973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40</a:t>
            </a:fld>
            <a:endParaRPr lang="en-US"/>
          </a:p>
        </p:txBody>
      </p:sp>
      <p:sp>
        <p:nvSpPr>
          <p:cNvPr id="4" name="Title 3"/>
          <p:cNvSpPr>
            <a:spLocks noGrp="1"/>
          </p:cNvSpPr>
          <p:nvPr>
            <p:ph type="title"/>
          </p:nvPr>
        </p:nvSpPr>
        <p:spPr/>
        <p:txBody>
          <a:bodyPr/>
          <a:lstStyle/>
          <a:p>
            <a:r>
              <a:rPr lang="en-US" dirty="0" smtClean="0"/>
              <a:t>Write/Read Path</a:t>
            </a:r>
            <a:endParaRPr lang="en-US" dirty="0"/>
          </a:p>
        </p:txBody>
      </p:sp>
      <p:sp>
        <p:nvSpPr>
          <p:cNvPr id="6" name="Flowchart: Connector 13"/>
          <p:cNvSpPr>
            <a:spLocks noChangeAspect="1"/>
          </p:cNvSpPr>
          <p:nvPr/>
        </p:nvSpPr>
        <p:spPr>
          <a:xfrm>
            <a:off x="2886294" y="288573"/>
            <a:ext cx="4813450" cy="4813450"/>
          </a:xfrm>
          <a:prstGeom prst="flowChartConnector">
            <a:avLst/>
          </a:prstGeom>
          <a:noFill/>
          <a:ln w="127000" cap="flat" cmpd="sng" algn="ctr">
            <a:solidFill>
              <a:srgbClr val="B65B3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sz="1600"/>
          </a:p>
        </p:txBody>
      </p:sp>
      <p:cxnSp>
        <p:nvCxnSpPr>
          <p:cNvPr id="7" name="Straight Connector 6"/>
          <p:cNvCxnSpPr>
            <a:stCxn id="6" idx="2"/>
            <a:endCxn id="6" idx="6"/>
          </p:cNvCxnSpPr>
          <p:nvPr/>
        </p:nvCxnSpPr>
        <p:spPr>
          <a:xfrm>
            <a:off x="2886294" y="2695298"/>
            <a:ext cx="4813450" cy="0"/>
          </a:xfrm>
          <a:prstGeom prst="line">
            <a:avLst/>
          </a:prstGeom>
          <a:ln w="88900">
            <a:solidFill>
              <a:srgbClr val="B65B32"/>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14"/>
          <p:cNvSpPr txBox="1">
            <a:spLocks/>
          </p:cNvSpPr>
          <p:nvPr/>
        </p:nvSpPr>
        <p:spPr>
          <a:xfrm>
            <a:off x="2924742" y="2228293"/>
            <a:ext cx="1289468" cy="285072"/>
          </a:xfrm>
          <a:prstGeom prst="rect">
            <a:avLst/>
          </a:prstGeom>
        </p:spPr>
        <p:txBody>
          <a:bodyPr>
            <a:no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Helvetica"/>
                <a:ea typeface="+mn-ea"/>
                <a:cs typeface="Helvetic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400" b="1" dirty="0" smtClean="0"/>
              <a:t>memory</a:t>
            </a:r>
            <a:endParaRPr lang="en-US" sz="1400" b="1" dirty="0"/>
          </a:p>
        </p:txBody>
      </p:sp>
      <p:sp>
        <p:nvSpPr>
          <p:cNvPr id="9" name="Content Placeholder 14"/>
          <p:cNvSpPr txBox="1">
            <a:spLocks/>
          </p:cNvSpPr>
          <p:nvPr/>
        </p:nvSpPr>
        <p:spPr>
          <a:xfrm>
            <a:off x="2905513" y="2657531"/>
            <a:ext cx="1623555" cy="298343"/>
          </a:xfrm>
          <a:prstGeom prst="rect">
            <a:avLst/>
          </a:prstGeom>
        </p:spPr>
        <p:txBody>
          <a:bodyPr>
            <a:normAutofit lnSpcReduction="10000"/>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Helvetica"/>
                <a:ea typeface="+mn-ea"/>
                <a:cs typeface="Helvetic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400" b="1" dirty="0" smtClean="0"/>
              <a:t>storage</a:t>
            </a:r>
            <a:endParaRPr lang="en-US" sz="1400" b="1" dirty="0"/>
          </a:p>
        </p:txBody>
      </p:sp>
      <p:sp>
        <p:nvSpPr>
          <p:cNvPr id="10" name="Rounded Rectangle 9"/>
          <p:cNvSpPr/>
          <p:nvPr/>
        </p:nvSpPr>
        <p:spPr>
          <a:xfrm>
            <a:off x="3945640" y="1187696"/>
            <a:ext cx="1549784"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memtable</a:t>
            </a:r>
            <a:r>
              <a:rPr lang="en-US" sz="1600" b="1" dirty="0" smtClean="0"/>
              <a:t> A</a:t>
            </a:r>
            <a:endParaRPr lang="en-US" sz="1600" b="1" dirty="0"/>
          </a:p>
        </p:txBody>
      </p:sp>
      <p:sp>
        <p:nvSpPr>
          <p:cNvPr id="13" name="Rounded Rectangle 12"/>
          <p:cNvSpPr/>
          <p:nvPr/>
        </p:nvSpPr>
        <p:spPr>
          <a:xfrm>
            <a:off x="5572120" y="1180182"/>
            <a:ext cx="1443791" cy="414173"/>
          </a:xfrm>
          <a:prstGeom prst="roundRect">
            <a:avLst/>
          </a:prstGeom>
          <a:solidFill>
            <a:schemeClr val="bg1">
              <a:lumMod val="85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memtable</a:t>
            </a:r>
            <a:r>
              <a:rPr lang="en-US" sz="1600" b="1" dirty="0" smtClean="0"/>
              <a:t> B</a:t>
            </a:r>
            <a:endParaRPr lang="en-US" sz="1600" b="1" dirty="0"/>
          </a:p>
        </p:txBody>
      </p:sp>
      <p:sp>
        <p:nvSpPr>
          <p:cNvPr id="16" name="Rounded Rectangle 15"/>
          <p:cNvSpPr/>
          <p:nvPr/>
        </p:nvSpPr>
        <p:spPr>
          <a:xfrm>
            <a:off x="3940612" y="2247020"/>
            <a:ext cx="1549784" cy="279081"/>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OS cache</a:t>
            </a:r>
            <a:endParaRPr lang="en-US" sz="1600" b="1" dirty="0">
              <a:solidFill>
                <a:schemeClr val="bg1">
                  <a:lumMod val="50000"/>
                </a:schemeClr>
              </a:solidFill>
            </a:endParaRPr>
          </a:p>
        </p:txBody>
      </p:sp>
      <p:sp>
        <p:nvSpPr>
          <p:cNvPr id="17" name="Rounded Rectangle 16"/>
          <p:cNvSpPr/>
          <p:nvPr/>
        </p:nvSpPr>
        <p:spPr>
          <a:xfrm>
            <a:off x="4538142" y="3061204"/>
            <a:ext cx="1504407"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A L1</a:t>
            </a:r>
            <a:endParaRPr lang="en-US" sz="1600" b="1" dirty="0"/>
          </a:p>
        </p:txBody>
      </p:sp>
      <p:sp>
        <p:nvSpPr>
          <p:cNvPr id="18" name="Rounded Rectangle 17"/>
          <p:cNvSpPr/>
          <p:nvPr/>
        </p:nvSpPr>
        <p:spPr>
          <a:xfrm>
            <a:off x="6202333" y="3075538"/>
            <a:ext cx="1228632" cy="414173"/>
          </a:xfrm>
          <a:prstGeom prst="roundRect">
            <a:avLst/>
          </a:prstGeom>
          <a:solidFill>
            <a:schemeClr val="bg1">
              <a:lumMod val="85000"/>
            </a:schemeClr>
          </a:solidFill>
          <a:ln>
            <a:solidFill>
              <a:srgbClr val="F2F2F2"/>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B</a:t>
            </a:r>
            <a:endParaRPr lang="en-US" sz="1600" b="1" dirty="0"/>
          </a:p>
        </p:txBody>
      </p:sp>
      <p:sp>
        <p:nvSpPr>
          <p:cNvPr id="19" name="Parallelogram 18"/>
          <p:cNvSpPr/>
          <p:nvPr/>
        </p:nvSpPr>
        <p:spPr>
          <a:xfrm>
            <a:off x="3226844" y="3076397"/>
            <a:ext cx="1240249" cy="627189"/>
          </a:xfrm>
          <a:prstGeom prst="parallelogram">
            <a:avLst>
              <a:gd name="adj" fmla="val 9615"/>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a:t>commit log</a:t>
            </a:r>
          </a:p>
        </p:txBody>
      </p:sp>
      <p:sp>
        <p:nvSpPr>
          <p:cNvPr id="20" name="Rounded Rectangle 19"/>
          <p:cNvSpPr/>
          <p:nvPr/>
        </p:nvSpPr>
        <p:spPr>
          <a:xfrm>
            <a:off x="3946078" y="843743"/>
            <a:ext cx="1549784" cy="33382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row cache</a:t>
            </a:r>
            <a:endParaRPr lang="en-US" sz="1600" b="1" dirty="0">
              <a:solidFill>
                <a:schemeClr val="bg1">
                  <a:lumMod val="50000"/>
                </a:schemeClr>
              </a:solidFill>
            </a:endParaRPr>
          </a:p>
        </p:txBody>
      </p:sp>
      <p:sp>
        <p:nvSpPr>
          <p:cNvPr id="21" name="Rounded Rectangle 20"/>
          <p:cNvSpPr/>
          <p:nvPr/>
        </p:nvSpPr>
        <p:spPr>
          <a:xfrm>
            <a:off x="3946078" y="1918404"/>
            <a:ext cx="1549784" cy="32007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key cache</a:t>
            </a:r>
            <a:endParaRPr lang="en-US" sz="1600" b="1" dirty="0">
              <a:solidFill>
                <a:schemeClr val="bg1">
                  <a:lumMod val="50000"/>
                </a:schemeClr>
              </a:solidFill>
            </a:endParaRPr>
          </a:p>
        </p:txBody>
      </p:sp>
      <p:sp>
        <p:nvSpPr>
          <p:cNvPr id="22" name="Rounded Rectangle 21"/>
          <p:cNvSpPr/>
          <p:nvPr/>
        </p:nvSpPr>
        <p:spPr>
          <a:xfrm>
            <a:off x="3946078" y="1607552"/>
            <a:ext cx="1549784" cy="303932"/>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bloom filter</a:t>
            </a:r>
            <a:endParaRPr lang="en-US" sz="1600" b="1" dirty="0">
              <a:solidFill>
                <a:schemeClr val="bg1">
                  <a:lumMod val="50000"/>
                </a:schemeClr>
              </a:solidFill>
            </a:endParaRPr>
          </a:p>
        </p:txBody>
      </p:sp>
      <p:sp>
        <p:nvSpPr>
          <p:cNvPr id="29" name="AutoShape 5"/>
          <p:cNvSpPr>
            <a:spLocks/>
          </p:cNvSpPr>
          <p:nvPr/>
        </p:nvSpPr>
        <p:spPr bwMode="auto">
          <a:xfrm>
            <a:off x="179130" y="2134657"/>
            <a:ext cx="2476260" cy="73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1050" dirty="0">
                <a:latin typeface="Arial"/>
                <a:cs typeface="Arial"/>
                <a:sym typeface="Courier" charset="0"/>
              </a:rPr>
              <a:t>SELECT * FROM </a:t>
            </a:r>
            <a:r>
              <a:rPr lang="en-US" sz="1050" dirty="0" err="1">
                <a:latin typeface="Arial"/>
                <a:cs typeface="Arial"/>
                <a:sym typeface="Courier" charset="0"/>
              </a:rPr>
              <a:t>email_users</a:t>
            </a:r>
            <a:endParaRPr lang="en-US" sz="1050" dirty="0">
              <a:latin typeface="Arial"/>
              <a:cs typeface="Arial"/>
              <a:sym typeface="Courier" charset="0"/>
            </a:endParaRPr>
          </a:p>
          <a:p>
            <a:pPr>
              <a:buClrTx/>
              <a:buFontTx/>
              <a:buNone/>
            </a:pPr>
            <a:r>
              <a:rPr lang="en-US" sz="1050" dirty="0">
                <a:latin typeface="Arial"/>
                <a:cs typeface="Arial"/>
                <a:sym typeface="Courier" charset="0"/>
              </a:rPr>
              <a:t>WHERE domain= '@</a:t>
            </a:r>
            <a:r>
              <a:rPr lang="en-US" sz="1050" dirty="0" err="1">
                <a:latin typeface="Arial"/>
                <a:cs typeface="Arial"/>
                <a:sym typeface="Courier" charset="0"/>
              </a:rPr>
              <a:t>datastax.com</a:t>
            </a:r>
            <a:r>
              <a:rPr lang="en-US" sz="1050" dirty="0">
                <a:latin typeface="Arial"/>
                <a:cs typeface="Arial"/>
                <a:sym typeface="Courier" charset="0"/>
              </a:rPr>
              <a:t>’</a:t>
            </a:r>
          </a:p>
          <a:p>
            <a:pPr>
              <a:buClrTx/>
              <a:buFontTx/>
              <a:buNone/>
            </a:pPr>
            <a:r>
              <a:rPr lang="en-US" sz="1050" dirty="0">
                <a:latin typeface="Arial"/>
                <a:cs typeface="Arial"/>
                <a:sym typeface="Courier" charset="0"/>
              </a:rPr>
              <a:t>AND user = ’</a:t>
            </a:r>
            <a:r>
              <a:rPr lang="en-US" sz="1050" dirty="0" err="1">
                <a:latin typeface="Arial"/>
                <a:cs typeface="Arial"/>
                <a:sym typeface="Courier" charset="0"/>
              </a:rPr>
              <a:t>rreffner@datastax.com</a:t>
            </a:r>
            <a:r>
              <a:rPr lang="en-US" sz="1050" dirty="0">
                <a:latin typeface="Arial"/>
                <a:cs typeface="Arial"/>
                <a:sym typeface="Courier" charset="0"/>
              </a:rPr>
              <a:t>’;</a:t>
            </a:r>
            <a:endParaRPr lang="en-US" sz="1200" dirty="0">
              <a:latin typeface="Arial"/>
              <a:cs typeface="Arial"/>
            </a:endParaRPr>
          </a:p>
        </p:txBody>
      </p:sp>
      <p:sp>
        <p:nvSpPr>
          <p:cNvPr id="30" name="AutoShape 5"/>
          <p:cNvSpPr>
            <a:spLocks/>
          </p:cNvSpPr>
          <p:nvPr/>
        </p:nvSpPr>
        <p:spPr bwMode="auto">
          <a:xfrm>
            <a:off x="175941" y="1041226"/>
            <a:ext cx="3612850"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1100" dirty="0">
                <a:latin typeface="Arial"/>
                <a:cs typeface="Arial"/>
                <a:sym typeface="Courier" charset="0"/>
              </a:rPr>
              <a:t>INSERT INTO </a:t>
            </a:r>
            <a:r>
              <a:rPr lang="en-US" sz="1100" dirty="0" err="1">
                <a:latin typeface="Arial"/>
                <a:cs typeface="Arial"/>
                <a:sym typeface="Courier" charset="0"/>
              </a:rPr>
              <a:t>email_users</a:t>
            </a:r>
            <a:r>
              <a:rPr lang="en-US" sz="1100" dirty="0">
                <a:latin typeface="Arial"/>
                <a:cs typeface="Arial"/>
                <a:sym typeface="Courier" charset="0"/>
              </a:rPr>
              <a:t> </a:t>
            </a:r>
            <a:endParaRPr lang="en-US" sz="1100" dirty="0" smtClean="0">
              <a:latin typeface="Arial"/>
              <a:cs typeface="Arial"/>
              <a:sym typeface="Courier" charset="0"/>
            </a:endParaRPr>
          </a:p>
          <a:p>
            <a:pPr>
              <a:buClrTx/>
              <a:buFontTx/>
              <a:buNone/>
            </a:pPr>
            <a:r>
              <a:rPr lang="en-US" sz="1100" dirty="0" smtClean="0">
                <a:latin typeface="Arial"/>
                <a:cs typeface="Arial"/>
                <a:sym typeface="Courier" charset="0"/>
              </a:rPr>
              <a:t>(</a:t>
            </a:r>
            <a:r>
              <a:rPr lang="en-US" sz="1100" dirty="0">
                <a:latin typeface="Arial"/>
                <a:cs typeface="Arial"/>
                <a:sym typeface="Courier" charset="0"/>
              </a:rPr>
              <a:t>domain, user, username) </a:t>
            </a:r>
          </a:p>
          <a:p>
            <a:pPr>
              <a:buClrTx/>
              <a:buFontTx/>
              <a:buNone/>
            </a:pPr>
            <a:r>
              <a:rPr lang="en-US" sz="1100" dirty="0">
                <a:latin typeface="Arial"/>
                <a:cs typeface="Arial"/>
                <a:sym typeface="Courier" charset="0"/>
              </a:rPr>
              <a:t>VALUES ('@datastax.com',’</a:t>
            </a:r>
            <a:r>
              <a:rPr lang="en-US" sz="1100" dirty="0" err="1">
                <a:latin typeface="Arial"/>
                <a:cs typeface="Arial"/>
                <a:sym typeface="Courier" charset="0"/>
              </a:rPr>
              <a:t>rreffner</a:t>
            </a:r>
            <a:r>
              <a:rPr lang="en-US" sz="1100" dirty="0">
                <a:latin typeface="Arial"/>
                <a:cs typeface="Arial"/>
                <a:sym typeface="Courier" charset="0"/>
              </a:rPr>
              <a:t>', ’</a:t>
            </a:r>
            <a:r>
              <a:rPr lang="en-US" sz="1100" dirty="0" err="1">
                <a:latin typeface="Arial"/>
                <a:cs typeface="Arial"/>
                <a:sym typeface="Courier" charset="0"/>
              </a:rPr>
              <a:t>rreffner@datastax.com</a:t>
            </a:r>
            <a:r>
              <a:rPr lang="en-US" sz="1100" dirty="0">
                <a:latin typeface="Arial"/>
                <a:cs typeface="Arial"/>
                <a:sym typeface="Courier" charset="0"/>
              </a:rPr>
              <a:t>');</a:t>
            </a:r>
            <a:endParaRPr lang="en-US" sz="1400" dirty="0">
              <a:latin typeface="Arial"/>
              <a:cs typeface="Arial"/>
            </a:endParaRPr>
          </a:p>
        </p:txBody>
      </p:sp>
      <p:sp>
        <p:nvSpPr>
          <p:cNvPr id="35" name="Rounded Rectangle 34"/>
          <p:cNvSpPr/>
          <p:nvPr/>
        </p:nvSpPr>
        <p:spPr>
          <a:xfrm>
            <a:off x="4539567" y="3524454"/>
            <a:ext cx="1504407"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A L2</a:t>
            </a:r>
            <a:endParaRPr lang="en-US" sz="1600" b="1" dirty="0"/>
          </a:p>
        </p:txBody>
      </p:sp>
      <p:sp>
        <p:nvSpPr>
          <p:cNvPr id="36" name="Rounded Rectangle 35"/>
          <p:cNvSpPr/>
          <p:nvPr/>
        </p:nvSpPr>
        <p:spPr>
          <a:xfrm>
            <a:off x="4532110" y="3987703"/>
            <a:ext cx="1504407"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A L3</a:t>
            </a:r>
            <a:endParaRPr lang="en-US" sz="1600" b="1" dirty="0"/>
          </a:p>
        </p:txBody>
      </p:sp>
      <p:sp>
        <p:nvSpPr>
          <p:cNvPr id="23" name="AutoShape 5"/>
          <p:cNvSpPr>
            <a:spLocks/>
          </p:cNvSpPr>
          <p:nvPr/>
        </p:nvSpPr>
        <p:spPr bwMode="auto">
          <a:xfrm>
            <a:off x="944312" y="3841319"/>
            <a:ext cx="1711078" cy="73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2000" dirty="0" smtClean="0">
                <a:solidFill>
                  <a:schemeClr val="tx1">
                    <a:lumMod val="75000"/>
                    <a:lumOff val="25000"/>
                  </a:schemeClr>
                </a:solidFill>
                <a:latin typeface="Helvetica Neue"/>
                <a:cs typeface="Helvetica Neue"/>
                <a:sym typeface="Courier" charset="0"/>
              </a:rPr>
              <a:t>Compaction</a:t>
            </a:r>
            <a:endParaRPr lang="en-US" sz="2000" dirty="0">
              <a:solidFill>
                <a:schemeClr val="tx1">
                  <a:lumMod val="75000"/>
                  <a:lumOff val="25000"/>
                </a:schemeClr>
              </a:solidFill>
              <a:latin typeface="Helvetica Neue"/>
              <a:cs typeface="Helvetica Neue"/>
            </a:endParaRPr>
          </a:p>
        </p:txBody>
      </p:sp>
    </p:spTree>
    <p:extLst>
      <p:ext uri="{BB962C8B-B14F-4D97-AF65-F5344CB8AC3E}">
        <p14:creationId xmlns:p14="http://schemas.microsoft.com/office/powerpoint/2010/main" val="37347664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Compaction</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z="1000" smtClean="0"/>
              <a:pPr/>
              <a:t>41</a:t>
            </a:fld>
            <a:endParaRPr lang="en-US" sz="1000"/>
          </a:p>
        </p:txBody>
      </p:sp>
      <p:graphicFrame>
        <p:nvGraphicFramePr>
          <p:cNvPr id="6" name="Table 5"/>
          <p:cNvGraphicFramePr>
            <a:graphicFrameLocks noGrp="1"/>
          </p:cNvGraphicFramePr>
          <p:nvPr>
            <p:extLst>
              <p:ext uri="{D42A27DB-BD31-4B8C-83A1-F6EECF244321}">
                <p14:modId xmlns:p14="http://schemas.microsoft.com/office/powerpoint/2010/main" val="3831632478"/>
              </p:ext>
            </p:extLst>
          </p:nvPr>
        </p:nvGraphicFramePr>
        <p:xfrm>
          <a:off x="581550" y="853612"/>
          <a:ext cx="2757670" cy="1219200"/>
        </p:xfrm>
        <a:graphic>
          <a:graphicData uri="http://schemas.openxmlformats.org/drawingml/2006/table">
            <a:tbl>
              <a:tblPr firstRow="1" bandRow="1">
                <a:tableStyleId>{5C22544A-7EE6-4342-B048-85BDC9FD1C3A}</a:tableStyleId>
              </a:tblPr>
              <a:tblGrid>
                <a:gridCol w="623886"/>
                <a:gridCol w="1164872"/>
                <a:gridCol w="968912"/>
              </a:tblGrid>
              <a:tr h="297284">
                <a:tc>
                  <a:txBody>
                    <a:bodyPr/>
                    <a:lstStyle/>
                    <a:p>
                      <a:r>
                        <a:rPr lang="en-US" sz="1200" dirty="0" smtClean="0">
                          <a:solidFill>
                            <a:schemeClr val="accent4"/>
                          </a:solidFill>
                        </a:rPr>
                        <a:t>ID</a:t>
                      </a:r>
                      <a:endParaRPr lang="en-US" sz="1200" dirty="0">
                        <a:solidFill>
                          <a:schemeClr val="accent4"/>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297284">
                <a:tc>
                  <a:txBody>
                    <a:bodyPr/>
                    <a:lstStyle/>
                    <a:p>
                      <a:pPr algn="ctr"/>
                      <a:r>
                        <a:rPr lang="en-US" sz="1200" dirty="0" smtClean="0"/>
                        <a:t>BB1</a:t>
                      </a:r>
                      <a:endParaRPr lang="en-US" sz="1200" dirty="0"/>
                    </a:p>
                  </a:txBody>
                  <a:tcPr marT="60960" marB="60960"/>
                </a:tc>
                <a:tc>
                  <a:txBody>
                    <a:bodyPr/>
                    <a:lstStyle/>
                    <a:p>
                      <a:r>
                        <a:rPr lang="en-US" sz="1200" dirty="0" smtClean="0"/>
                        <a:t>John Waters</a:t>
                      </a:r>
                      <a:endParaRPr lang="en-US" sz="1200" dirty="0"/>
                    </a:p>
                  </a:txBody>
                  <a:tcPr marT="60960" marB="60960"/>
                </a:tc>
                <a:tc>
                  <a:txBody>
                    <a:bodyPr/>
                    <a:lstStyle/>
                    <a:p>
                      <a:endParaRPr lang="en-US" sz="1200" dirty="0"/>
                    </a:p>
                  </a:txBody>
                  <a:tcPr marT="60960" marB="60960"/>
                </a:tc>
              </a:tr>
              <a:tr h="297284">
                <a:tc>
                  <a:txBody>
                    <a:bodyPr/>
                    <a:lstStyle/>
                    <a:p>
                      <a:pPr algn="ctr"/>
                      <a:r>
                        <a:rPr lang="en-US" sz="1200" dirty="0" smtClean="0"/>
                        <a:t>CB2</a:t>
                      </a:r>
                      <a:endParaRPr lang="en-US" sz="1200" dirty="0"/>
                    </a:p>
                  </a:txBody>
                  <a:tcPr marT="60960" marB="60960"/>
                </a:tc>
                <a:tc>
                  <a:txBody>
                    <a:bodyPr/>
                    <a:lstStyle/>
                    <a:p>
                      <a:endParaRPr lang="en-US" sz="1200" strike="noStrike"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noStrike" dirty="0" smtClean="0"/>
                        <a:t>4/20/1964</a:t>
                      </a:r>
                    </a:p>
                  </a:txBody>
                  <a:tcPr marT="60960" marB="60960"/>
                </a:tc>
              </a:tr>
              <a:tr h="297284">
                <a:tc>
                  <a:txBody>
                    <a:bodyPr/>
                    <a:lstStyle/>
                    <a:p>
                      <a:pPr algn="ctr"/>
                      <a:r>
                        <a:rPr lang="en-US" sz="1200" dirty="0" smtClean="0"/>
                        <a:t>NN3</a:t>
                      </a:r>
                      <a:endParaRPr lang="en-US" sz="1200" dirty="0"/>
                    </a:p>
                  </a:txBody>
                  <a:tcPr marT="60960" marB="60960"/>
                </a:tc>
                <a:tc>
                  <a:txBody>
                    <a:bodyPr/>
                    <a:lstStyle/>
                    <a:p>
                      <a:r>
                        <a:rPr lang="en-US" sz="1200" dirty="0" smtClean="0"/>
                        <a:t>Jim West</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4/22/1958</a:t>
                      </a:r>
                    </a:p>
                  </a:txBody>
                  <a:tcPr marT="60960" marB="60960"/>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256559251"/>
              </p:ext>
            </p:extLst>
          </p:nvPr>
        </p:nvGraphicFramePr>
        <p:xfrm>
          <a:off x="591707" y="2172924"/>
          <a:ext cx="2747512" cy="1219200"/>
        </p:xfrm>
        <a:graphic>
          <a:graphicData uri="http://schemas.openxmlformats.org/drawingml/2006/table">
            <a:tbl>
              <a:tblPr firstRow="1" bandRow="1">
                <a:tableStyleId>{5C22544A-7EE6-4342-B048-85BDC9FD1C3A}</a:tableStyleId>
              </a:tblPr>
              <a:tblGrid>
                <a:gridCol w="621588"/>
                <a:gridCol w="1160581"/>
                <a:gridCol w="965343"/>
              </a:tblGrid>
              <a:tr h="296071">
                <a:tc>
                  <a:txBody>
                    <a:bodyPr/>
                    <a:lstStyle/>
                    <a:p>
                      <a:r>
                        <a:rPr lang="en-US" sz="1200" dirty="0" smtClean="0">
                          <a:solidFill>
                            <a:srgbClr val="FADA7A"/>
                          </a:solidFill>
                        </a:rPr>
                        <a:t>ID</a:t>
                      </a:r>
                      <a:endParaRPr lang="en-US" sz="1200" dirty="0">
                        <a:solidFill>
                          <a:srgbClr val="FADA7A"/>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296071">
                <a:tc>
                  <a:txBody>
                    <a:bodyPr/>
                    <a:lstStyle/>
                    <a:p>
                      <a:pPr algn="ctr"/>
                      <a:r>
                        <a:rPr lang="en-US" sz="1200" dirty="0" smtClean="0"/>
                        <a:t>BB1</a:t>
                      </a:r>
                      <a:endParaRPr lang="en-US" sz="1200" dirty="0"/>
                    </a:p>
                  </a:txBody>
                  <a:tcPr marT="60960" marB="60960"/>
                </a:tc>
                <a:tc>
                  <a:txBody>
                    <a:bodyPr/>
                    <a:lstStyle/>
                    <a:p>
                      <a:endParaRPr lang="en-US" sz="1200" dirty="0"/>
                    </a:p>
                  </a:txBody>
                  <a:tcPr marT="60960" marB="60960"/>
                </a:tc>
                <a:tc>
                  <a:txBody>
                    <a:bodyPr/>
                    <a:lstStyle/>
                    <a:p>
                      <a:r>
                        <a:rPr lang="en-US" sz="1200" dirty="0" smtClean="0"/>
                        <a:t>11/11/1974</a:t>
                      </a:r>
                      <a:endParaRPr lang="en-US" sz="1200" dirty="0"/>
                    </a:p>
                  </a:txBody>
                  <a:tcPr marT="60960" marB="60960"/>
                </a:tc>
              </a:tr>
              <a:tr h="296071">
                <a:tc>
                  <a:txBody>
                    <a:bodyPr/>
                    <a:lstStyle/>
                    <a:p>
                      <a:pPr algn="ctr"/>
                      <a:r>
                        <a:rPr lang="en-US" sz="1200" dirty="0" smtClean="0"/>
                        <a:t>CB2</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noStrike" dirty="0" smtClean="0"/>
                        <a:t>Chris Jones</a:t>
                      </a:r>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sngStrike" dirty="0" smtClean="0"/>
                        <a:t>3/16/1964</a:t>
                      </a:r>
                    </a:p>
                  </a:txBody>
                  <a:tcPr marT="60960" marB="60960"/>
                </a:tc>
              </a:tr>
              <a:tr h="296071">
                <a:tc>
                  <a:txBody>
                    <a:bodyPr/>
                    <a:lstStyle/>
                    <a:p>
                      <a:pPr algn="ctr"/>
                      <a:r>
                        <a:rPr lang="en-US" sz="1200" strike="sngStrike" dirty="0" smtClean="0"/>
                        <a:t>NN3</a:t>
                      </a:r>
                      <a:endParaRPr lang="en-US" sz="1200" strike="sngStrike" dirty="0"/>
                    </a:p>
                  </a:txBody>
                  <a:tcPr marT="60960" marB="60960"/>
                </a:tc>
                <a:tc>
                  <a:txBody>
                    <a:bodyPr/>
                    <a:lstStyle/>
                    <a:p>
                      <a:r>
                        <a:rPr lang="en-US" sz="1200" strike="sngStrike" dirty="0" smtClean="0"/>
                        <a:t>Jim West</a:t>
                      </a:r>
                      <a:endParaRPr lang="en-US" sz="1200" strike="sngStrike"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sngStrike" dirty="0" smtClean="0"/>
                        <a:t>4/22/1958</a:t>
                      </a:r>
                    </a:p>
                  </a:txBody>
                  <a:tcPr marT="60960" marB="60960"/>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331500702"/>
              </p:ext>
            </p:extLst>
          </p:nvPr>
        </p:nvGraphicFramePr>
        <p:xfrm>
          <a:off x="595020" y="3528521"/>
          <a:ext cx="2744200" cy="1219200"/>
        </p:xfrm>
        <a:graphic>
          <a:graphicData uri="http://schemas.openxmlformats.org/drawingml/2006/table">
            <a:tbl>
              <a:tblPr firstRow="1" bandRow="1">
                <a:tableStyleId>{5C22544A-7EE6-4342-B048-85BDC9FD1C3A}</a:tableStyleId>
              </a:tblPr>
              <a:tblGrid>
                <a:gridCol w="620839"/>
                <a:gridCol w="1159182"/>
                <a:gridCol w="964179"/>
              </a:tblGrid>
              <a:tr h="303550">
                <a:tc>
                  <a:txBody>
                    <a:bodyPr/>
                    <a:lstStyle/>
                    <a:p>
                      <a:r>
                        <a:rPr lang="en-US" sz="1200" dirty="0" smtClean="0">
                          <a:solidFill>
                            <a:srgbClr val="FADA7A"/>
                          </a:solidFill>
                        </a:rPr>
                        <a:t>ID</a:t>
                      </a:r>
                      <a:endParaRPr lang="en-US" sz="1200" dirty="0">
                        <a:solidFill>
                          <a:srgbClr val="FADA7A"/>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303550">
                <a:tc>
                  <a:txBody>
                    <a:bodyPr/>
                    <a:lstStyle/>
                    <a:p>
                      <a:pPr algn="ctr"/>
                      <a:r>
                        <a:rPr lang="en-US" sz="1200" dirty="0" smtClean="0"/>
                        <a:t>AB1</a:t>
                      </a:r>
                      <a:endParaRPr lang="en-US" sz="1200" dirty="0"/>
                    </a:p>
                  </a:txBody>
                  <a:tcPr marT="60960" marB="60960"/>
                </a:tc>
                <a:tc>
                  <a:txBody>
                    <a:bodyPr/>
                    <a:lstStyle/>
                    <a:p>
                      <a:r>
                        <a:rPr lang="en-US" sz="1200" dirty="0" smtClean="0"/>
                        <a:t>John Smith</a:t>
                      </a:r>
                      <a:endParaRPr lang="en-US" sz="1200" dirty="0"/>
                    </a:p>
                  </a:txBody>
                  <a:tcPr marT="60960" marB="60960"/>
                </a:tc>
                <a:tc>
                  <a:txBody>
                    <a:bodyPr/>
                    <a:lstStyle/>
                    <a:p>
                      <a:r>
                        <a:rPr lang="en-US" sz="1200" dirty="0" smtClean="0"/>
                        <a:t>10/11/1972</a:t>
                      </a:r>
                      <a:endParaRPr lang="en-US" sz="1200" dirty="0"/>
                    </a:p>
                  </a:txBody>
                  <a:tcPr marT="60960" marB="60960"/>
                </a:tc>
              </a:tr>
              <a:tr h="303550">
                <a:tc>
                  <a:txBody>
                    <a:bodyPr/>
                    <a:lstStyle/>
                    <a:p>
                      <a:pPr algn="ctr"/>
                      <a:r>
                        <a:rPr lang="en-US" sz="1200" dirty="0" smtClean="0"/>
                        <a:t>AB2</a:t>
                      </a:r>
                      <a:endParaRPr lang="en-US" sz="1200" dirty="0"/>
                    </a:p>
                  </a:txBody>
                  <a:tcPr marT="60960" marB="60960"/>
                </a:tc>
                <a:tc>
                  <a:txBody>
                    <a:bodyPr/>
                    <a:lstStyle/>
                    <a:p>
                      <a:r>
                        <a:rPr lang="en-US" sz="1200" dirty="0" smtClean="0"/>
                        <a:t>Bob Jones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marT="60960" marB="60960"/>
                </a:tc>
              </a:tr>
              <a:tr h="303550">
                <a:tc>
                  <a:txBody>
                    <a:bodyPr/>
                    <a:lstStyle/>
                    <a:p>
                      <a:pPr algn="ctr"/>
                      <a:r>
                        <a:rPr lang="en-US" sz="1200" dirty="0" smtClean="0"/>
                        <a:t>ZZ3</a:t>
                      </a:r>
                      <a:endParaRPr lang="en-US" sz="1200" dirty="0"/>
                    </a:p>
                  </a:txBody>
                  <a:tcPr marT="60960" marB="60960"/>
                </a:tc>
                <a:tc>
                  <a:txBody>
                    <a:bodyPr/>
                    <a:lstStyle/>
                    <a:p>
                      <a:r>
                        <a:rPr lang="en-US" sz="1200" dirty="0" smtClean="0"/>
                        <a:t>Mike West</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4/22/1968</a:t>
                      </a:r>
                    </a:p>
                  </a:txBody>
                  <a:tcPr marT="60960" marB="60960"/>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733818945"/>
              </p:ext>
            </p:extLst>
          </p:nvPr>
        </p:nvGraphicFramePr>
        <p:xfrm>
          <a:off x="4499593" y="2009543"/>
          <a:ext cx="3555042" cy="2022670"/>
        </p:xfrm>
        <a:graphic>
          <a:graphicData uri="http://schemas.openxmlformats.org/drawingml/2006/table">
            <a:tbl>
              <a:tblPr firstRow="1" bandRow="1">
                <a:tableStyleId>{5C22544A-7EE6-4342-B048-85BDC9FD1C3A}</a:tableStyleId>
              </a:tblPr>
              <a:tblGrid>
                <a:gridCol w="804281"/>
                <a:gridCol w="1501691"/>
                <a:gridCol w="1249070"/>
              </a:tblGrid>
              <a:tr h="336980">
                <a:tc>
                  <a:txBody>
                    <a:bodyPr/>
                    <a:lstStyle/>
                    <a:p>
                      <a:r>
                        <a:rPr lang="en-US" sz="1200" dirty="0" smtClean="0">
                          <a:solidFill>
                            <a:srgbClr val="FADA7A"/>
                          </a:solidFill>
                        </a:rPr>
                        <a:t>ID</a:t>
                      </a:r>
                      <a:endParaRPr lang="en-US" sz="1200" dirty="0">
                        <a:solidFill>
                          <a:srgbClr val="FADA7A"/>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337138">
                <a:tc>
                  <a:txBody>
                    <a:bodyPr/>
                    <a:lstStyle/>
                    <a:p>
                      <a:pPr algn="ctr"/>
                      <a:r>
                        <a:rPr lang="en-US" sz="1200" dirty="0" smtClean="0"/>
                        <a:t>AB1</a:t>
                      </a:r>
                      <a:endParaRPr lang="en-US" sz="1200" dirty="0"/>
                    </a:p>
                  </a:txBody>
                  <a:tcPr marT="60960" marB="60960"/>
                </a:tc>
                <a:tc>
                  <a:txBody>
                    <a:bodyPr/>
                    <a:lstStyle/>
                    <a:p>
                      <a:r>
                        <a:rPr lang="en-US" sz="1200" dirty="0" smtClean="0"/>
                        <a:t>John Smith</a:t>
                      </a:r>
                      <a:endParaRPr lang="en-US" sz="1200" dirty="0"/>
                    </a:p>
                  </a:txBody>
                  <a:tcPr marT="60960" marB="60960"/>
                </a:tc>
                <a:tc>
                  <a:txBody>
                    <a:bodyPr/>
                    <a:lstStyle/>
                    <a:p>
                      <a:r>
                        <a:rPr lang="en-US" sz="1200" dirty="0" smtClean="0"/>
                        <a:t>10/11/1972</a:t>
                      </a:r>
                      <a:endParaRPr lang="en-US" sz="1200" dirty="0"/>
                    </a:p>
                  </a:txBody>
                  <a:tcPr marT="60960" marB="60960"/>
                </a:tc>
              </a:tr>
              <a:tr h="337138">
                <a:tc>
                  <a:txBody>
                    <a:bodyPr/>
                    <a:lstStyle/>
                    <a:p>
                      <a:pPr algn="ctr"/>
                      <a:r>
                        <a:rPr lang="en-US" sz="1200" dirty="0" smtClean="0"/>
                        <a:t>AB2</a:t>
                      </a:r>
                      <a:endParaRPr lang="en-US" sz="1200" dirty="0"/>
                    </a:p>
                  </a:txBody>
                  <a:tcPr marT="60960" marB="60960"/>
                </a:tc>
                <a:tc>
                  <a:txBody>
                    <a:bodyPr/>
                    <a:lstStyle/>
                    <a:p>
                      <a:r>
                        <a:rPr lang="en-US" sz="1200" dirty="0" smtClean="0"/>
                        <a:t>Bob Jones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marT="60960" marB="60960"/>
                </a:tc>
              </a:tr>
              <a:tr h="337138">
                <a:tc>
                  <a:txBody>
                    <a:bodyPr/>
                    <a:lstStyle/>
                    <a:p>
                      <a:pPr algn="ctr"/>
                      <a:r>
                        <a:rPr lang="en-US" sz="1200" dirty="0" smtClean="0"/>
                        <a:t>ZZ3</a:t>
                      </a:r>
                      <a:endParaRPr lang="en-US" sz="1200" dirty="0"/>
                    </a:p>
                  </a:txBody>
                  <a:tcPr marT="60960" marB="60960"/>
                </a:tc>
                <a:tc>
                  <a:txBody>
                    <a:bodyPr/>
                    <a:lstStyle/>
                    <a:p>
                      <a:r>
                        <a:rPr lang="en-US" sz="1200" dirty="0" smtClean="0"/>
                        <a:t>Mike West</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4/22/1968</a:t>
                      </a:r>
                    </a:p>
                  </a:txBody>
                  <a:tcPr marT="60960" marB="60960"/>
                </a:tc>
              </a:tr>
              <a:tr h="337138">
                <a:tc>
                  <a:txBody>
                    <a:bodyPr/>
                    <a:lstStyle/>
                    <a:p>
                      <a:pPr algn="ctr"/>
                      <a:r>
                        <a:rPr lang="en-US" sz="1200" dirty="0" smtClean="0"/>
                        <a:t>CB2</a:t>
                      </a:r>
                      <a:endParaRPr lang="en-US" sz="1200" dirty="0"/>
                    </a:p>
                  </a:txBody>
                  <a:tcPr marT="60960" marB="60960"/>
                </a:tc>
                <a:tc>
                  <a:txBody>
                    <a:bodyPr/>
                    <a:lstStyle/>
                    <a:p>
                      <a:r>
                        <a:rPr lang="en-US" sz="1200" dirty="0" smtClean="0"/>
                        <a:t>Chris Jones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marT="60960" marB="60960"/>
                </a:tc>
              </a:tr>
              <a:tr h="337138">
                <a:tc>
                  <a:txBody>
                    <a:bodyPr/>
                    <a:lstStyle/>
                    <a:p>
                      <a:pPr algn="ctr"/>
                      <a:r>
                        <a:rPr lang="en-US" sz="1200" dirty="0" smtClean="0"/>
                        <a:t>BB1</a:t>
                      </a:r>
                      <a:endParaRPr lang="en-US" sz="1200" dirty="0"/>
                    </a:p>
                  </a:txBody>
                  <a:tcPr marT="60960" marB="60960"/>
                </a:tc>
                <a:tc>
                  <a:txBody>
                    <a:bodyPr/>
                    <a:lstStyle/>
                    <a:p>
                      <a:r>
                        <a:rPr lang="en-US" sz="1200" dirty="0" smtClean="0"/>
                        <a:t>John Waters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11/11/1974</a:t>
                      </a:r>
                    </a:p>
                  </a:txBody>
                  <a:tcPr marT="60960" marB="60960"/>
                </a:tc>
              </a:tr>
            </a:tbl>
          </a:graphicData>
        </a:graphic>
      </p:graphicFrame>
      <p:sp>
        <p:nvSpPr>
          <p:cNvPr id="10" name="Content Placeholder 14"/>
          <p:cNvSpPr txBox="1">
            <a:spLocks/>
          </p:cNvSpPr>
          <p:nvPr/>
        </p:nvSpPr>
        <p:spPr>
          <a:xfrm>
            <a:off x="5743262" y="4128068"/>
            <a:ext cx="2293955" cy="365972"/>
          </a:xfrm>
          <a:prstGeom prst="rect">
            <a:avLst/>
          </a:prstGeom>
        </p:spPr>
        <p:txBody>
          <a:bodyPr>
            <a:noAutofit/>
          </a:bodyPr>
          <a:lstStyle>
            <a:defPPr>
              <a:defRPr lang="en-US"/>
            </a:defPPr>
            <a:lvl1pPr indent="0">
              <a:spcBef>
                <a:spcPts val="600"/>
              </a:spcBef>
              <a:buClr>
                <a:schemeClr val="accent1"/>
              </a:buClr>
              <a:buSzPct val="76000"/>
              <a:buFont typeface="Wingdings 3"/>
              <a:buNone/>
              <a:defRPr kumimoji="0" sz="1000">
                <a:solidFill>
                  <a:schemeClr val="tx1">
                    <a:lumMod val="65000"/>
                    <a:lumOff val="35000"/>
                  </a:schemeClr>
                </a:solidFill>
                <a:latin typeface="Helvetica"/>
                <a:cs typeface="Helvetica"/>
              </a:defRPr>
            </a:lvl1pPr>
            <a:lvl2pPr marL="228588" indent="-228588">
              <a:spcBef>
                <a:spcPts val="500"/>
              </a:spcBef>
              <a:spcAft>
                <a:spcPts val="500"/>
              </a:spcAft>
              <a:buClr>
                <a:srgbClr val="366BC2"/>
              </a:buClr>
              <a:buSzPct val="76000"/>
              <a:buFont typeface="Arial"/>
              <a:buChar char="•"/>
              <a:defRPr kumimoji="0" sz="2300">
                <a:solidFill>
                  <a:schemeClr val="tx1">
                    <a:lumMod val="65000"/>
                    <a:lumOff val="35000"/>
                  </a:schemeClr>
                </a:solidFill>
                <a:latin typeface="Helvetica"/>
                <a:cs typeface="Helvetica"/>
              </a:defRPr>
            </a:lvl2pPr>
            <a:lvl3pPr marL="457177" indent="-228588">
              <a:spcBef>
                <a:spcPts val="500"/>
              </a:spcBef>
              <a:buClr>
                <a:schemeClr val="bg1">
                  <a:shade val="50000"/>
                </a:schemeClr>
              </a:buClr>
              <a:buSzPct val="76000"/>
              <a:buFont typeface="Arial"/>
              <a:buChar char="•"/>
              <a:defRPr kumimoji="0" sz="2000">
                <a:solidFill>
                  <a:srgbClr val="7F7F7F"/>
                </a:solidFill>
                <a:latin typeface="Helvetica"/>
                <a:cs typeface="Helvetica"/>
              </a:defRPr>
            </a:lvl3pPr>
            <a:lvl4pPr marL="685765" indent="-228588">
              <a:spcBef>
                <a:spcPts val="400"/>
              </a:spcBef>
              <a:buClr>
                <a:schemeClr val="accent2">
                  <a:shade val="75000"/>
                </a:schemeClr>
              </a:buClr>
              <a:buSzPct val="70000"/>
              <a:buFont typeface="Courier New"/>
              <a:buChar char="o"/>
              <a:defRPr kumimoji="0">
                <a:solidFill>
                  <a:srgbClr val="7F7F7F"/>
                </a:solidFill>
                <a:latin typeface="Helvetica"/>
                <a:cs typeface="Helvetica"/>
              </a:defRPr>
            </a:lvl4pPr>
            <a:lvl5pPr marL="1371530" indent="-228588">
              <a:spcBef>
                <a:spcPts val="300"/>
              </a:spcBef>
              <a:buClr>
                <a:schemeClr val="accent2"/>
              </a:buClr>
              <a:buSzPct val="70000"/>
              <a:buFont typeface="Wingdings"/>
              <a:buChar char=""/>
              <a:defRPr kumimoji="0" sz="1600">
                <a:solidFill>
                  <a:srgbClr val="7F7F7F"/>
                </a:solidFill>
                <a:latin typeface="Helvetica"/>
                <a:cs typeface="Helvetica"/>
              </a:defRPr>
            </a:lvl5pPr>
            <a:lvl6pPr marL="1645835" indent="-182871">
              <a:spcBef>
                <a:spcPts val="300"/>
              </a:spcBef>
              <a:buClr>
                <a:srgbClr val="9FB8CD">
                  <a:shade val="75000"/>
                </a:srgbClr>
              </a:buClr>
              <a:buSzPct val="75000"/>
              <a:buFont typeface="Wingdings 3"/>
              <a:buChar char=""/>
              <a:defRPr kumimoji="0" sz="1600"/>
            </a:lvl6pPr>
            <a:lvl7pPr marL="1828706" indent="-182871">
              <a:spcBef>
                <a:spcPts val="300"/>
              </a:spcBef>
              <a:buClr>
                <a:srgbClr val="727CA3">
                  <a:shade val="75000"/>
                </a:srgbClr>
              </a:buClr>
              <a:buSzPct val="75000"/>
              <a:buFont typeface="Wingdings 3"/>
              <a:buChar char=""/>
              <a:defRPr kumimoji="0" sz="1400"/>
            </a:lvl7pPr>
            <a:lvl8pPr marL="2011577" indent="-182871">
              <a:spcBef>
                <a:spcPts val="300"/>
              </a:spcBef>
              <a:buClr>
                <a:prstClr val="white">
                  <a:shade val="50000"/>
                </a:prstClr>
              </a:buClr>
              <a:buSzPct val="75000"/>
              <a:buFont typeface="Wingdings 3"/>
              <a:buChar char=""/>
              <a:defRPr kumimoji="0" sz="1400"/>
            </a:lvl8pPr>
            <a:lvl9pPr marL="2194448" indent="-182871">
              <a:spcBef>
                <a:spcPts val="300"/>
              </a:spcBef>
              <a:buClr>
                <a:srgbClr val="9FB8CD"/>
              </a:buClr>
              <a:buSzPct val="75000"/>
              <a:buFont typeface="Wingdings 3"/>
              <a:buChar char=""/>
              <a:defRPr kumimoji="0" sz="1200"/>
            </a:lvl9pPr>
          </a:lstStyle>
          <a:p>
            <a:pPr>
              <a:lnSpc>
                <a:spcPct val="150000"/>
              </a:lnSpc>
            </a:pPr>
            <a:r>
              <a:rPr lang="en-US" dirty="0" err="1"/>
              <a:t>SSTables</a:t>
            </a:r>
            <a:r>
              <a:rPr lang="en-US" dirty="0"/>
              <a:t> </a:t>
            </a:r>
            <a:r>
              <a:rPr lang="en-US" dirty="0" smtClean="0"/>
              <a:t>are immutable</a:t>
            </a:r>
            <a:endParaRPr lang="en-US" dirty="0"/>
          </a:p>
        </p:txBody>
      </p:sp>
      <p:sp>
        <p:nvSpPr>
          <p:cNvPr id="11" name="Freeform 10"/>
          <p:cNvSpPr/>
          <p:nvPr/>
        </p:nvSpPr>
        <p:spPr>
          <a:xfrm>
            <a:off x="3202095" y="1290673"/>
            <a:ext cx="1256117" cy="1740127"/>
          </a:xfrm>
          <a:custGeom>
            <a:avLst/>
            <a:gdLst>
              <a:gd name="connsiteX0" fmla="*/ 0 w 1080030"/>
              <a:gd name="connsiteY0" fmla="*/ 0 h 1740127"/>
              <a:gd name="connsiteX1" fmla="*/ 530015 w 1080030"/>
              <a:gd name="connsiteY1" fmla="*/ 1150084 h 1740127"/>
              <a:gd name="connsiteX2" fmla="*/ 1080030 w 1080030"/>
              <a:gd name="connsiteY2" fmla="*/ 1740127 h 1740127"/>
            </a:gdLst>
            <a:ahLst/>
            <a:cxnLst>
              <a:cxn ang="0">
                <a:pos x="connsiteX0" y="connsiteY0"/>
              </a:cxn>
              <a:cxn ang="0">
                <a:pos x="connsiteX1" y="connsiteY1"/>
              </a:cxn>
              <a:cxn ang="0">
                <a:pos x="connsiteX2" y="connsiteY2"/>
              </a:cxn>
            </a:cxnLst>
            <a:rect l="l" t="t" r="r" b="b"/>
            <a:pathLst>
              <a:path w="1080030" h="1740127">
                <a:moveTo>
                  <a:pt x="0" y="0"/>
                </a:moveTo>
                <a:cubicBezTo>
                  <a:pt x="175005" y="430031"/>
                  <a:pt x="350010" y="860063"/>
                  <a:pt x="530015" y="1150084"/>
                </a:cubicBezTo>
                <a:cubicBezTo>
                  <a:pt x="710020" y="1440105"/>
                  <a:pt x="1080030" y="1740127"/>
                  <a:pt x="1080030" y="1740127"/>
                </a:cubicBezTo>
              </a:path>
            </a:pathLst>
          </a:custGeom>
          <a:ln w="38100">
            <a:solidFill>
              <a:srgbClr val="7F7F7F"/>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sz="1000"/>
          </a:p>
        </p:txBody>
      </p:sp>
      <p:sp>
        <p:nvSpPr>
          <p:cNvPr id="12" name="Freeform 11"/>
          <p:cNvSpPr/>
          <p:nvPr/>
        </p:nvSpPr>
        <p:spPr>
          <a:xfrm>
            <a:off x="3375236" y="2925557"/>
            <a:ext cx="1100030" cy="130038"/>
          </a:xfrm>
          <a:custGeom>
            <a:avLst/>
            <a:gdLst>
              <a:gd name="connsiteX0" fmla="*/ 0 w 1100030"/>
              <a:gd name="connsiteY0" fmla="*/ 0 h 130038"/>
              <a:gd name="connsiteX1" fmla="*/ 600016 w 1100030"/>
              <a:gd name="connsiteY1" fmla="*/ 110008 h 130038"/>
              <a:gd name="connsiteX2" fmla="*/ 1100030 w 1100030"/>
              <a:gd name="connsiteY2" fmla="*/ 130009 h 130038"/>
            </a:gdLst>
            <a:ahLst/>
            <a:cxnLst>
              <a:cxn ang="0">
                <a:pos x="connsiteX0" y="connsiteY0"/>
              </a:cxn>
              <a:cxn ang="0">
                <a:pos x="connsiteX1" y="connsiteY1"/>
              </a:cxn>
              <a:cxn ang="0">
                <a:pos x="connsiteX2" y="connsiteY2"/>
              </a:cxn>
            </a:cxnLst>
            <a:rect l="l" t="t" r="r" b="b"/>
            <a:pathLst>
              <a:path w="1100030" h="130038">
                <a:moveTo>
                  <a:pt x="0" y="0"/>
                </a:moveTo>
                <a:cubicBezTo>
                  <a:pt x="208339" y="44170"/>
                  <a:pt x="416678" y="88340"/>
                  <a:pt x="600016" y="110008"/>
                </a:cubicBezTo>
                <a:cubicBezTo>
                  <a:pt x="783354" y="131676"/>
                  <a:pt x="1100030" y="130009"/>
                  <a:pt x="1100030" y="130009"/>
                </a:cubicBezTo>
              </a:path>
            </a:pathLst>
          </a:custGeom>
          <a:ln w="38100">
            <a:solidFill>
              <a:srgbClr val="7F7F7F"/>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sz="1000"/>
          </a:p>
        </p:txBody>
      </p:sp>
      <p:sp>
        <p:nvSpPr>
          <p:cNvPr id="13" name="Freeform 12"/>
          <p:cNvSpPr/>
          <p:nvPr/>
        </p:nvSpPr>
        <p:spPr>
          <a:xfrm>
            <a:off x="3348668" y="3053617"/>
            <a:ext cx="1091784" cy="1220089"/>
          </a:xfrm>
          <a:custGeom>
            <a:avLst/>
            <a:gdLst>
              <a:gd name="connsiteX0" fmla="*/ 0 w 1000027"/>
              <a:gd name="connsiteY0" fmla="*/ 1220089 h 1220089"/>
              <a:gd name="connsiteX1" fmla="*/ 440012 w 1000027"/>
              <a:gd name="connsiteY1" fmla="*/ 320024 h 1220089"/>
              <a:gd name="connsiteX2" fmla="*/ 1000027 w 1000027"/>
              <a:gd name="connsiteY2" fmla="*/ 0 h 1220089"/>
            </a:gdLst>
            <a:ahLst/>
            <a:cxnLst>
              <a:cxn ang="0">
                <a:pos x="connsiteX0" y="connsiteY0"/>
              </a:cxn>
              <a:cxn ang="0">
                <a:pos x="connsiteX1" y="connsiteY1"/>
              </a:cxn>
              <a:cxn ang="0">
                <a:pos x="connsiteX2" y="connsiteY2"/>
              </a:cxn>
            </a:cxnLst>
            <a:rect l="l" t="t" r="r" b="b"/>
            <a:pathLst>
              <a:path w="1000027" h="1220089">
                <a:moveTo>
                  <a:pt x="0" y="1220089"/>
                </a:moveTo>
                <a:cubicBezTo>
                  <a:pt x="136670" y="871730"/>
                  <a:pt x="273341" y="523372"/>
                  <a:pt x="440012" y="320024"/>
                </a:cubicBezTo>
                <a:cubicBezTo>
                  <a:pt x="606683" y="116676"/>
                  <a:pt x="1000027" y="0"/>
                  <a:pt x="1000027" y="0"/>
                </a:cubicBezTo>
              </a:path>
            </a:pathLst>
          </a:custGeom>
          <a:ln w="38100">
            <a:solidFill>
              <a:srgbClr val="7F7F7F"/>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sz="1000"/>
          </a:p>
        </p:txBody>
      </p:sp>
      <p:sp>
        <p:nvSpPr>
          <p:cNvPr id="14" name="Content Placeholder 14"/>
          <p:cNvSpPr txBox="1">
            <a:spLocks/>
          </p:cNvSpPr>
          <p:nvPr/>
        </p:nvSpPr>
        <p:spPr>
          <a:xfrm>
            <a:off x="5592092" y="1345936"/>
            <a:ext cx="2462888" cy="599114"/>
          </a:xfrm>
          <a:prstGeom prst="rect">
            <a:avLst/>
          </a:prstGeom>
        </p:spPr>
        <p:txBody>
          <a:bodyPr>
            <a:no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Helvetica"/>
                <a:ea typeface="+mn-ea"/>
                <a:cs typeface="Helvetica"/>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000" dirty="0" smtClean="0"/>
              <a:t>Note: This is a logical representation, </a:t>
            </a:r>
          </a:p>
          <a:p>
            <a:r>
              <a:rPr lang="en-US" sz="1000" dirty="0" smtClean="0"/>
              <a:t>not the </a:t>
            </a:r>
            <a:r>
              <a:rPr lang="en-US" sz="1000" dirty="0" err="1" smtClean="0"/>
              <a:t>SSTable</a:t>
            </a:r>
            <a:r>
              <a:rPr lang="en-US" sz="1000" dirty="0" smtClean="0"/>
              <a:t> physical file format.</a:t>
            </a:r>
            <a:endParaRPr lang="en-US" sz="1000" dirty="0"/>
          </a:p>
        </p:txBody>
      </p:sp>
    </p:spTree>
    <p:extLst>
      <p:ext uri="{BB962C8B-B14F-4D97-AF65-F5344CB8AC3E}">
        <p14:creationId xmlns:p14="http://schemas.microsoft.com/office/powerpoint/2010/main" val="35708735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Consistency</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42</a:t>
            </a:fld>
            <a:endParaRPr lang="en-US"/>
          </a:p>
        </p:txBody>
      </p:sp>
      <p:sp>
        <p:nvSpPr>
          <p:cNvPr id="5" name="Content Placeholder 4"/>
          <p:cNvSpPr>
            <a:spLocks noGrp="1"/>
          </p:cNvSpPr>
          <p:nvPr>
            <p:ph sz="quarter" idx="1"/>
          </p:nvPr>
        </p:nvSpPr>
        <p:spPr/>
        <p:txBody>
          <a:bodyPr/>
          <a:lstStyle/>
          <a:p>
            <a:pPr algn="ctr"/>
            <a:endParaRPr lang="en-US" dirty="0" smtClean="0"/>
          </a:p>
          <a:p>
            <a:pPr algn="ctr"/>
            <a:r>
              <a:rPr lang="en-US" dirty="0" smtClean="0"/>
              <a:t>Replication Factor</a:t>
            </a:r>
          </a:p>
          <a:p>
            <a:pPr algn="ctr"/>
            <a:endParaRPr lang="en-US" dirty="0"/>
          </a:p>
          <a:p>
            <a:pPr algn="ctr"/>
            <a:r>
              <a:rPr lang="en-US" dirty="0" smtClean="0"/>
              <a:t>Consistency Level</a:t>
            </a:r>
          </a:p>
          <a:p>
            <a:pPr algn="ctr"/>
            <a:endParaRPr lang="en-US" dirty="0" smtClean="0"/>
          </a:p>
          <a:p>
            <a:pPr algn="ctr"/>
            <a:r>
              <a:rPr lang="en-US" dirty="0" smtClean="0"/>
              <a:t>CL(write) + CL(read)  &gt;  Replication Factor</a:t>
            </a:r>
            <a:endParaRPr lang="en-US" dirty="0"/>
          </a:p>
        </p:txBody>
      </p:sp>
    </p:spTree>
    <p:extLst>
      <p:ext uri="{BB962C8B-B14F-4D97-AF65-F5344CB8AC3E}">
        <p14:creationId xmlns:p14="http://schemas.microsoft.com/office/powerpoint/2010/main" val="39775333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 on Cassandra Consistency</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43</a:t>
            </a:fld>
            <a:endParaRPr lang="en-US"/>
          </a:p>
        </p:txBody>
      </p:sp>
    </p:spTree>
    <p:extLst>
      <p:ext uri="{BB962C8B-B14F-4D97-AF65-F5344CB8AC3E}">
        <p14:creationId xmlns:p14="http://schemas.microsoft.com/office/powerpoint/2010/main" val="7974268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DSE </a:t>
            </a:r>
            <a:r>
              <a:rPr lang="en-US" dirty="0" smtClean="0"/>
              <a:t>Search</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44</a:t>
            </a:fld>
            <a:endParaRPr lang="en-US"/>
          </a:p>
        </p:txBody>
      </p:sp>
    </p:spTree>
    <p:extLst>
      <p:ext uri="{BB962C8B-B14F-4D97-AF65-F5344CB8AC3E}">
        <p14:creationId xmlns:p14="http://schemas.microsoft.com/office/powerpoint/2010/main" val="20444923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45</a:t>
            </a:fld>
            <a:endParaRPr lang="en-US"/>
          </a:p>
        </p:txBody>
      </p:sp>
      <p:sp>
        <p:nvSpPr>
          <p:cNvPr id="7" name="TextShape 33"/>
          <p:cNvSpPr txBox="1"/>
          <p:nvPr/>
        </p:nvSpPr>
        <p:spPr>
          <a:xfrm>
            <a:off x="1184268" y="3340993"/>
            <a:ext cx="1532698" cy="363062"/>
          </a:xfrm>
          <a:prstGeom prst="rect">
            <a:avLst/>
          </a:prstGeom>
        </p:spPr>
        <p:txBody>
          <a:bodyPr wrap="none" lIns="72888" tIns="36444" rIns="72888" bIns="36444"/>
          <a:lstStyle/>
          <a:p>
            <a:pPr algn="ctr"/>
            <a:r>
              <a:rPr lang="en-US" sz="1600" b="1" dirty="0" smtClean="0">
                <a:latin typeface="Arial"/>
                <a:cs typeface="Arial"/>
              </a:rPr>
              <a:t>OLTP DB</a:t>
            </a:r>
          </a:p>
        </p:txBody>
      </p:sp>
      <p:sp>
        <p:nvSpPr>
          <p:cNvPr id="9" name="CustomShape 3"/>
          <p:cNvSpPr/>
          <p:nvPr/>
        </p:nvSpPr>
        <p:spPr>
          <a:xfrm>
            <a:off x="647727" y="2108905"/>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7" name="TextShape 33"/>
          <p:cNvSpPr txBox="1"/>
          <p:nvPr/>
        </p:nvSpPr>
        <p:spPr>
          <a:xfrm>
            <a:off x="6167131" y="3343687"/>
            <a:ext cx="1532698" cy="363062"/>
          </a:xfrm>
          <a:prstGeom prst="rect">
            <a:avLst/>
          </a:prstGeom>
        </p:spPr>
        <p:txBody>
          <a:bodyPr wrap="none" lIns="72888" tIns="36444" rIns="72888" bIns="36444"/>
          <a:lstStyle/>
          <a:p>
            <a:pPr algn="ctr"/>
            <a:r>
              <a:rPr lang="en-US" sz="1600" b="1" dirty="0" smtClean="0">
                <a:latin typeface="Arial"/>
                <a:cs typeface="Arial"/>
              </a:rPr>
              <a:t>Search Cluster</a:t>
            </a:r>
            <a:endParaRPr lang="en-US" sz="1600" b="1" dirty="0">
              <a:latin typeface="Arial"/>
              <a:cs typeface="Arial"/>
            </a:endParaRPr>
          </a:p>
        </p:txBody>
      </p:sp>
      <p:sp>
        <p:nvSpPr>
          <p:cNvPr id="18" name="CustomShape 3"/>
          <p:cNvSpPr/>
          <p:nvPr/>
        </p:nvSpPr>
        <p:spPr>
          <a:xfrm>
            <a:off x="5528064" y="2102568"/>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27" name="Rounded Rectangle 26"/>
          <p:cNvSpPr/>
          <p:nvPr/>
        </p:nvSpPr>
        <p:spPr>
          <a:xfrm>
            <a:off x="3383822" y="806376"/>
            <a:ext cx="2281290"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latin typeface="Arial"/>
                <a:cs typeface="Arial"/>
              </a:rPr>
              <a:t>Your Application</a:t>
            </a:r>
            <a:endParaRPr lang="en-US" sz="1400" b="1" dirty="0">
              <a:latin typeface="Arial"/>
              <a:cs typeface="Arial"/>
            </a:endParaRPr>
          </a:p>
        </p:txBody>
      </p:sp>
      <p:sp>
        <p:nvSpPr>
          <p:cNvPr id="28" name="Rounded Rectangle 27"/>
          <p:cNvSpPr/>
          <p:nvPr/>
        </p:nvSpPr>
        <p:spPr>
          <a:xfrm>
            <a:off x="3492120" y="1172468"/>
            <a:ext cx="902235" cy="229178"/>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DB API</a:t>
            </a:r>
            <a:endParaRPr lang="en-US" sz="1200" b="1" dirty="0">
              <a:latin typeface="Arial"/>
              <a:cs typeface="Arial"/>
            </a:endParaRPr>
          </a:p>
        </p:txBody>
      </p:sp>
      <p:sp>
        <p:nvSpPr>
          <p:cNvPr id="31" name="Rounded Rectangle 30"/>
          <p:cNvSpPr/>
          <p:nvPr/>
        </p:nvSpPr>
        <p:spPr>
          <a:xfrm>
            <a:off x="4506208" y="1167355"/>
            <a:ext cx="1084170" cy="251228"/>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Search API</a:t>
            </a:r>
            <a:endParaRPr lang="en-US" sz="1200" b="1" dirty="0">
              <a:latin typeface="Arial"/>
              <a:cs typeface="Arial"/>
            </a:endParaRPr>
          </a:p>
        </p:txBody>
      </p:sp>
      <p:sp>
        <p:nvSpPr>
          <p:cNvPr id="32" name="Freeform 31"/>
          <p:cNvSpPr/>
          <p:nvPr/>
        </p:nvSpPr>
        <p:spPr>
          <a:xfrm>
            <a:off x="5638436" y="1296699"/>
            <a:ext cx="1341954" cy="710535"/>
          </a:xfrm>
          <a:custGeom>
            <a:avLst/>
            <a:gdLst>
              <a:gd name="connsiteX0" fmla="*/ 0 w 1447287"/>
              <a:gd name="connsiteY0" fmla="*/ 0 h 1033683"/>
              <a:gd name="connsiteX1" fmla="*/ 836866 w 1447287"/>
              <a:gd name="connsiteY1" fmla="*/ 383939 h 1033683"/>
              <a:gd name="connsiteX2" fmla="*/ 1447287 w 1447287"/>
              <a:gd name="connsiteY2" fmla="*/ 1033683 h 1033683"/>
              <a:gd name="connsiteX3" fmla="*/ 1447287 w 1447287"/>
              <a:gd name="connsiteY3" fmla="*/ 1033683 h 1033683"/>
            </a:gdLst>
            <a:ahLst/>
            <a:cxnLst>
              <a:cxn ang="0">
                <a:pos x="connsiteX0" y="connsiteY0"/>
              </a:cxn>
              <a:cxn ang="0">
                <a:pos x="connsiteX1" y="connsiteY1"/>
              </a:cxn>
              <a:cxn ang="0">
                <a:pos x="connsiteX2" y="connsiteY2"/>
              </a:cxn>
              <a:cxn ang="0">
                <a:pos x="connsiteX3" y="connsiteY3"/>
              </a:cxn>
            </a:cxnLst>
            <a:rect l="l" t="t" r="r" b="b"/>
            <a:pathLst>
              <a:path w="1447287" h="1033683">
                <a:moveTo>
                  <a:pt x="0" y="0"/>
                </a:moveTo>
                <a:cubicBezTo>
                  <a:pt x="297826" y="105829"/>
                  <a:pt x="595652" y="211659"/>
                  <a:pt x="836866" y="383939"/>
                </a:cubicBezTo>
                <a:cubicBezTo>
                  <a:pt x="1078081" y="556220"/>
                  <a:pt x="1447287" y="1033683"/>
                  <a:pt x="1447287" y="1033683"/>
                </a:cubicBezTo>
                <a:lnTo>
                  <a:pt x="1447287" y="1033683"/>
                </a:lnTo>
              </a:path>
            </a:pathLst>
          </a:custGeom>
          <a:ln w="63500">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2015965" y="1278935"/>
            <a:ext cx="1387551" cy="737177"/>
          </a:xfrm>
          <a:custGeom>
            <a:avLst/>
            <a:gdLst>
              <a:gd name="connsiteX0" fmla="*/ 1043622 w 1043622"/>
              <a:gd name="connsiteY0" fmla="*/ 0 h 886015"/>
              <a:gd name="connsiteX1" fmla="*/ 305210 w 1043622"/>
              <a:gd name="connsiteY1" fmla="*/ 324872 h 886015"/>
              <a:gd name="connsiteX2" fmla="*/ 0 w 1043622"/>
              <a:gd name="connsiteY2" fmla="*/ 886015 h 886015"/>
              <a:gd name="connsiteX3" fmla="*/ 0 w 1043622"/>
              <a:gd name="connsiteY3" fmla="*/ 886015 h 886015"/>
            </a:gdLst>
            <a:ahLst/>
            <a:cxnLst>
              <a:cxn ang="0">
                <a:pos x="connsiteX0" y="connsiteY0"/>
              </a:cxn>
              <a:cxn ang="0">
                <a:pos x="connsiteX1" y="connsiteY1"/>
              </a:cxn>
              <a:cxn ang="0">
                <a:pos x="connsiteX2" y="connsiteY2"/>
              </a:cxn>
              <a:cxn ang="0">
                <a:pos x="connsiteX3" y="connsiteY3"/>
              </a:cxn>
            </a:cxnLst>
            <a:rect l="l" t="t" r="r" b="b"/>
            <a:pathLst>
              <a:path w="1043622" h="886015">
                <a:moveTo>
                  <a:pt x="1043622" y="0"/>
                </a:moveTo>
                <a:cubicBezTo>
                  <a:pt x="761384" y="88601"/>
                  <a:pt x="479147" y="177203"/>
                  <a:pt x="305210" y="324872"/>
                </a:cubicBezTo>
                <a:cubicBezTo>
                  <a:pt x="131273" y="472541"/>
                  <a:pt x="0" y="886015"/>
                  <a:pt x="0" y="886015"/>
                </a:cubicBezTo>
                <a:lnTo>
                  <a:pt x="0" y="886015"/>
                </a:lnTo>
              </a:path>
            </a:pathLst>
          </a:custGeom>
          <a:ln w="63500">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Rounded Rectangle 33"/>
          <p:cNvSpPr/>
          <p:nvPr/>
        </p:nvSpPr>
        <p:spPr>
          <a:xfrm>
            <a:off x="4126951" y="3205360"/>
            <a:ext cx="743538" cy="646855"/>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latin typeface="Arial"/>
                <a:cs typeface="Arial"/>
              </a:rPr>
              <a:t>Your</a:t>
            </a:r>
          </a:p>
          <a:p>
            <a:pPr algn="ctr"/>
            <a:r>
              <a:rPr lang="en-US" sz="1400" b="1" dirty="0" smtClean="0">
                <a:latin typeface="Arial"/>
                <a:cs typeface="Arial"/>
              </a:rPr>
              <a:t>ETL</a:t>
            </a:r>
            <a:endParaRPr lang="en-US" sz="1400" b="1" dirty="0">
              <a:latin typeface="Arial"/>
              <a:cs typeface="Arial"/>
            </a:endParaRPr>
          </a:p>
        </p:txBody>
      </p:sp>
      <p:cxnSp>
        <p:nvCxnSpPr>
          <p:cNvPr id="35" name="Straight Arrow Connector 34"/>
          <p:cNvCxnSpPr>
            <a:stCxn id="34" idx="3"/>
          </p:cNvCxnSpPr>
          <p:nvPr/>
        </p:nvCxnSpPr>
        <p:spPr>
          <a:xfrm flipV="1">
            <a:off x="4870489" y="3525956"/>
            <a:ext cx="555743" cy="2832"/>
          </a:xfrm>
          <a:prstGeom prst="straightConnector1">
            <a:avLst/>
          </a:prstGeom>
          <a:ln w="57150" cmpd="sng">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endCxn id="34" idx="1"/>
          </p:cNvCxnSpPr>
          <p:nvPr/>
        </p:nvCxnSpPr>
        <p:spPr>
          <a:xfrm flipV="1">
            <a:off x="3552361" y="3528788"/>
            <a:ext cx="574590" cy="14931"/>
          </a:xfrm>
          <a:prstGeom prst="straightConnector1">
            <a:avLst/>
          </a:prstGeom>
          <a:ln w="57150" cmpd="sng">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1177079" y="1174623"/>
            <a:ext cx="1356462" cy="523220"/>
          </a:xfrm>
          <a:prstGeom prst="rect">
            <a:avLst/>
          </a:prstGeom>
        </p:spPr>
        <p:txBody>
          <a:bodyPr wrap="none">
            <a:spAutoFit/>
          </a:bodyPr>
          <a:lstStyle/>
          <a:p>
            <a:r>
              <a:rPr lang="en-US" sz="1400" b="1" dirty="0" smtClean="0">
                <a:solidFill>
                  <a:srgbClr val="217B99"/>
                </a:solidFill>
              </a:rPr>
              <a:t>Transactional </a:t>
            </a:r>
          </a:p>
          <a:p>
            <a:r>
              <a:rPr lang="en-US" sz="1400" b="1" dirty="0" smtClean="0">
                <a:solidFill>
                  <a:srgbClr val="217B99"/>
                </a:solidFill>
              </a:rPr>
              <a:t>Workloads</a:t>
            </a:r>
          </a:p>
        </p:txBody>
      </p:sp>
      <p:sp>
        <p:nvSpPr>
          <p:cNvPr id="38" name="Rectangle 37"/>
          <p:cNvSpPr/>
          <p:nvPr/>
        </p:nvSpPr>
        <p:spPr>
          <a:xfrm>
            <a:off x="6343622" y="1219006"/>
            <a:ext cx="1372363" cy="523220"/>
          </a:xfrm>
          <a:prstGeom prst="rect">
            <a:avLst/>
          </a:prstGeom>
        </p:spPr>
        <p:txBody>
          <a:bodyPr wrap="none">
            <a:spAutoFit/>
          </a:bodyPr>
          <a:lstStyle/>
          <a:p>
            <a:r>
              <a:rPr lang="en-US" sz="1400" b="1" dirty="0" smtClean="0">
                <a:solidFill>
                  <a:srgbClr val="217B99"/>
                </a:solidFill>
              </a:rPr>
              <a:t>Search</a:t>
            </a:r>
          </a:p>
          <a:p>
            <a:r>
              <a:rPr lang="en-US" sz="1400" b="1" dirty="0">
                <a:solidFill>
                  <a:srgbClr val="217B99"/>
                </a:solidFill>
              </a:rPr>
              <a:t> </a:t>
            </a:r>
            <a:r>
              <a:rPr lang="en-US" sz="1400" b="1" dirty="0" smtClean="0">
                <a:solidFill>
                  <a:srgbClr val="217B99"/>
                </a:solidFill>
              </a:rPr>
              <a:t>     Workloads</a:t>
            </a:r>
            <a:endParaRPr lang="en-US" sz="1400" b="1" dirty="0">
              <a:solidFill>
                <a:srgbClr val="217B99"/>
              </a:solidFill>
            </a:endParaRPr>
          </a:p>
        </p:txBody>
      </p:sp>
      <p:sp>
        <p:nvSpPr>
          <p:cNvPr id="19" name="Title 1"/>
          <p:cNvSpPr>
            <a:spLocks noGrp="1"/>
          </p:cNvSpPr>
          <p:nvPr>
            <p:ph type="title"/>
          </p:nvPr>
        </p:nvSpPr>
        <p:spPr>
          <a:xfrm>
            <a:off x="372530" y="171450"/>
            <a:ext cx="8229600" cy="685800"/>
          </a:xfrm>
        </p:spPr>
        <p:txBody>
          <a:bodyPr/>
          <a:lstStyle/>
          <a:p>
            <a:r>
              <a:rPr lang="en-US" dirty="0" smtClean="0"/>
              <a:t>Open Source Search Reference Architecture</a:t>
            </a:r>
            <a:endParaRPr lang="en-US" dirty="0"/>
          </a:p>
        </p:txBody>
      </p:sp>
    </p:spTree>
    <p:extLst>
      <p:ext uri="{BB962C8B-B14F-4D97-AF65-F5344CB8AC3E}">
        <p14:creationId xmlns:p14="http://schemas.microsoft.com/office/powerpoint/2010/main" val="400654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1" grpId="0" animBg="1"/>
      <p:bldP spid="3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DSE Search Reference Architecture</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46</a:t>
            </a:fld>
            <a:endParaRPr lang="en-US"/>
          </a:p>
        </p:txBody>
      </p:sp>
      <p:sp>
        <p:nvSpPr>
          <p:cNvPr id="7" name="TextShape 33"/>
          <p:cNvSpPr txBox="1"/>
          <p:nvPr/>
        </p:nvSpPr>
        <p:spPr>
          <a:xfrm>
            <a:off x="1974647" y="3019137"/>
            <a:ext cx="1532698" cy="363062"/>
          </a:xfrm>
          <a:prstGeom prst="rect">
            <a:avLst/>
          </a:prstGeom>
        </p:spPr>
        <p:txBody>
          <a:bodyPr wrap="none" lIns="72888" tIns="36444" rIns="72888" bIns="36444"/>
          <a:lstStyle/>
          <a:p>
            <a:pPr algn="ctr"/>
            <a:r>
              <a:rPr lang="en-US" sz="1600" b="1" dirty="0" smtClean="0">
                <a:latin typeface="Arial"/>
                <a:cs typeface="Arial"/>
              </a:rPr>
              <a:t>Search</a:t>
            </a:r>
          </a:p>
          <a:p>
            <a:pPr algn="ctr"/>
            <a:r>
              <a:rPr lang="en-US" sz="1600" b="1" dirty="0" smtClean="0">
                <a:latin typeface="Arial"/>
                <a:cs typeface="Arial"/>
              </a:rPr>
              <a:t>+ </a:t>
            </a:r>
          </a:p>
          <a:p>
            <a:pPr algn="ctr"/>
            <a:r>
              <a:rPr lang="en-US" sz="1600" b="1" dirty="0" smtClean="0">
                <a:latin typeface="Arial"/>
                <a:cs typeface="Arial"/>
              </a:rPr>
              <a:t>Cassandra</a:t>
            </a:r>
            <a:endParaRPr lang="en-US" sz="1600" b="1" dirty="0">
              <a:latin typeface="Arial"/>
              <a:cs typeface="Arial"/>
            </a:endParaRPr>
          </a:p>
        </p:txBody>
      </p:sp>
      <p:sp>
        <p:nvSpPr>
          <p:cNvPr id="8" name="CustomShape 3"/>
          <p:cNvSpPr/>
          <p:nvPr/>
        </p:nvSpPr>
        <p:spPr>
          <a:xfrm>
            <a:off x="1312090" y="1981839"/>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9" name="CustomShape 4"/>
          <p:cNvSpPr/>
          <p:nvPr/>
        </p:nvSpPr>
        <p:spPr>
          <a:xfrm>
            <a:off x="2453864" y="176024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lt1"/>
                </a:solidFill>
                <a:latin typeface="Arial"/>
                <a:cs typeface="Arial"/>
              </a:rPr>
              <a:t>80</a:t>
            </a:r>
            <a:endParaRPr sz="1200" b="1" dirty="0">
              <a:solidFill>
                <a:schemeClr val="lt1"/>
              </a:solidFill>
              <a:latin typeface="Arial"/>
              <a:cs typeface="Arial"/>
            </a:endParaRPr>
          </a:p>
        </p:txBody>
      </p:sp>
      <p:sp>
        <p:nvSpPr>
          <p:cNvPr id="10" name="CustomShape 4"/>
          <p:cNvSpPr/>
          <p:nvPr/>
        </p:nvSpPr>
        <p:spPr>
          <a:xfrm>
            <a:off x="3498805" y="215529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1" name="CustomShape 4"/>
          <p:cNvSpPr/>
          <p:nvPr/>
        </p:nvSpPr>
        <p:spPr>
          <a:xfrm>
            <a:off x="3498806" y="4099839"/>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12" name="CustomShape 4"/>
          <p:cNvSpPr/>
          <p:nvPr/>
        </p:nvSpPr>
        <p:spPr>
          <a:xfrm>
            <a:off x="1408922" y="410342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13" name="CustomShape 4"/>
          <p:cNvSpPr/>
          <p:nvPr/>
        </p:nvSpPr>
        <p:spPr>
          <a:xfrm>
            <a:off x="1422420" y="215253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14" name="CustomShape 4"/>
          <p:cNvSpPr/>
          <p:nvPr/>
        </p:nvSpPr>
        <p:spPr>
          <a:xfrm>
            <a:off x="1039054" y="314823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15" name="CustomShape 4"/>
          <p:cNvSpPr/>
          <p:nvPr/>
        </p:nvSpPr>
        <p:spPr>
          <a:xfrm>
            <a:off x="2453864" y="45408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16" name="CustomShape 4"/>
          <p:cNvSpPr/>
          <p:nvPr/>
        </p:nvSpPr>
        <p:spPr>
          <a:xfrm>
            <a:off x="3871041" y="312307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17" name="Rounded Rectangle 16"/>
          <p:cNvSpPr/>
          <p:nvPr/>
        </p:nvSpPr>
        <p:spPr>
          <a:xfrm>
            <a:off x="1574364" y="774953"/>
            <a:ext cx="2281290"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latin typeface="Arial"/>
                <a:cs typeface="Arial"/>
              </a:rPr>
              <a:t>Your Application</a:t>
            </a:r>
            <a:endParaRPr lang="en-US" sz="1400" b="1" dirty="0">
              <a:latin typeface="Arial"/>
              <a:cs typeface="Arial"/>
            </a:endParaRPr>
          </a:p>
        </p:txBody>
      </p:sp>
      <p:sp>
        <p:nvSpPr>
          <p:cNvPr id="18" name="Rounded Rectangle 17"/>
          <p:cNvSpPr/>
          <p:nvPr/>
        </p:nvSpPr>
        <p:spPr>
          <a:xfrm>
            <a:off x="2263891" y="1174193"/>
            <a:ext cx="902235" cy="229178"/>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CQL</a:t>
            </a:r>
            <a:endParaRPr lang="en-US" sz="1200" b="1" dirty="0">
              <a:latin typeface="Arial"/>
              <a:cs typeface="Arial"/>
            </a:endParaRPr>
          </a:p>
        </p:txBody>
      </p:sp>
      <p:cxnSp>
        <p:nvCxnSpPr>
          <p:cNvPr id="20" name="Straight Arrow Connector 19"/>
          <p:cNvCxnSpPr>
            <a:stCxn id="17" idx="2"/>
            <a:endCxn id="9" idx="0"/>
          </p:cNvCxnSpPr>
          <p:nvPr/>
        </p:nvCxnSpPr>
        <p:spPr>
          <a:xfrm>
            <a:off x="2715009" y="1459513"/>
            <a:ext cx="0" cy="30073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967566" y="893194"/>
            <a:ext cx="3980577" cy="3908763"/>
          </a:xfrm>
          <a:prstGeom prst="rect">
            <a:avLst/>
          </a:prstGeom>
        </p:spPr>
        <p:txBody>
          <a:bodyPr wrap="none">
            <a:spAutoFit/>
          </a:bodyPr>
          <a:lstStyle/>
          <a:p>
            <a:pPr>
              <a:lnSpc>
                <a:spcPct val="150000"/>
              </a:lnSpc>
            </a:pPr>
            <a:r>
              <a:rPr lang="en-US" sz="1600" dirty="0" smtClean="0">
                <a:solidFill>
                  <a:schemeClr val="tx1">
                    <a:lumMod val="75000"/>
                    <a:lumOff val="25000"/>
                  </a:schemeClr>
                </a:solidFill>
                <a:latin typeface="Helvetica Neue"/>
                <a:cs typeface="Helvetica Neue"/>
              </a:rPr>
              <a:t>Easy CQL API</a:t>
            </a:r>
          </a:p>
          <a:p>
            <a:pPr>
              <a:lnSpc>
                <a:spcPct val="150000"/>
              </a:lnSpc>
            </a:pPr>
            <a:r>
              <a:rPr lang="en-US" sz="1600" dirty="0" smtClean="0">
                <a:solidFill>
                  <a:schemeClr val="tx1">
                    <a:lumMod val="75000"/>
                    <a:lumOff val="25000"/>
                  </a:schemeClr>
                </a:solidFill>
                <a:latin typeface="Helvetica Neue"/>
                <a:cs typeface="Helvetica Neue"/>
              </a:rPr>
              <a:t>All the goodness of DataStax driver</a:t>
            </a:r>
          </a:p>
          <a:p>
            <a:pPr>
              <a:lnSpc>
                <a:spcPct val="150000"/>
              </a:lnSpc>
            </a:pPr>
            <a:r>
              <a:rPr lang="en-US" sz="1600" dirty="0">
                <a:solidFill>
                  <a:schemeClr val="tx1">
                    <a:lumMod val="75000"/>
                    <a:lumOff val="25000"/>
                  </a:schemeClr>
                </a:solidFill>
                <a:latin typeface="Helvetica Neue"/>
                <a:cs typeface="Helvetica Neue"/>
              </a:rPr>
              <a:t>Distributed, Replicated, Always On</a:t>
            </a:r>
          </a:p>
          <a:p>
            <a:pPr>
              <a:lnSpc>
                <a:spcPct val="150000"/>
              </a:lnSpc>
            </a:pPr>
            <a:r>
              <a:rPr lang="en-US" sz="1600" dirty="0" smtClean="0">
                <a:solidFill>
                  <a:schemeClr val="tx1">
                    <a:lumMod val="75000"/>
                    <a:lumOff val="25000"/>
                  </a:schemeClr>
                </a:solidFill>
                <a:latin typeface="Helvetica Neue"/>
                <a:cs typeface="Helvetica Neue"/>
              </a:rPr>
              <a:t>Data </a:t>
            </a:r>
            <a:r>
              <a:rPr lang="en-US" sz="1600" dirty="0">
                <a:solidFill>
                  <a:schemeClr val="tx1">
                    <a:lumMod val="75000"/>
                    <a:lumOff val="25000"/>
                  </a:schemeClr>
                </a:solidFill>
                <a:latin typeface="Helvetica Neue"/>
                <a:cs typeface="Helvetica Neue"/>
              </a:rPr>
              <a:t>locality and shared memory</a:t>
            </a:r>
          </a:p>
          <a:p>
            <a:pPr marL="285750" indent="-285750">
              <a:buFont typeface="Arial"/>
              <a:buChar char="•"/>
            </a:pPr>
            <a:r>
              <a:rPr lang="en-US" sz="1600" dirty="0">
                <a:solidFill>
                  <a:schemeClr val="tx1">
                    <a:lumMod val="75000"/>
                    <a:lumOff val="25000"/>
                  </a:schemeClr>
                </a:solidFill>
                <a:latin typeface="Helvetica Neue"/>
                <a:cs typeface="Helvetica Neue"/>
              </a:rPr>
              <a:t>Automatic indexing on </a:t>
            </a:r>
            <a:r>
              <a:rPr lang="en-US" sz="1600" dirty="0" err="1">
                <a:solidFill>
                  <a:schemeClr val="tx1">
                    <a:lumMod val="75000"/>
                    <a:lumOff val="25000"/>
                  </a:schemeClr>
                </a:solidFill>
                <a:latin typeface="Helvetica Neue"/>
                <a:cs typeface="Helvetica Neue"/>
              </a:rPr>
              <a:t>db</a:t>
            </a:r>
            <a:r>
              <a:rPr lang="en-US" sz="1600" dirty="0">
                <a:solidFill>
                  <a:schemeClr val="tx1">
                    <a:lumMod val="75000"/>
                    <a:lumOff val="25000"/>
                  </a:schemeClr>
                </a:solidFill>
                <a:latin typeface="Helvetica Neue"/>
                <a:cs typeface="Helvetica Neue"/>
              </a:rPr>
              <a:t> insert</a:t>
            </a:r>
          </a:p>
          <a:p>
            <a:pPr marL="285750" indent="-285750">
              <a:buFont typeface="Arial"/>
              <a:buChar char="•"/>
            </a:pPr>
            <a:r>
              <a:rPr lang="en-US" sz="1600" dirty="0" smtClean="0">
                <a:solidFill>
                  <a:schemeClr val="tx1">
                    <a:lumMod val="75000"/>
                    <a:lumOff val="25000"/>
                  </a:schemeClr>
                </a:solidFill>
                <a:latin typeface="Helvetica Neue"/>
                <a:cs typeface="Helvetica Neue"/>
              </a:rPr>
              <a:t>Higher ingestion </a:t>
            </a:r>
            <a:r>
              <a:rPr lang="en-US" sz="1600" dirty="0">
                <a:solidFill>
                  <a:schemeClr val="tx1">
                    <a:lumMod val="75000"/>
                    <a:lumOff val="25000"/>
                  </a:schemeClr>
                </a:solidFill>
                <a:latin typeface="Helvetica Neue"/>
                <a:cs typeface="Helvetica Neue"/>
              </a:rPr>
              <a:t>throughput</a:t>
            </a:r>
          </a:p>
          <a:p>
            <a:pPr marL="285750" indent="-285750">
              <a:buFont typeface="Arial"/>
              <a:buChar char="•"/>
            </a:pPr>
            <a:r>
              <a:rPr lang="en-US" sz="1600" dirty="0">
                <a:solidFill>
                  <a:schemeClr val="tx1">
                    <a:lumMod val="75000"/>
                    <a:lumOff val="25000"/>
                  </a:schemeClr>
                </a:solidFill>
                <a:latin typeface="Helvetica Neue"/>
                <a:cs typeface="Helvetica Neue"/>
              </a:rPr>
              <a:t>Distributed query optimization</a:t>
            </a:r>
          </a:p>
          <a:p>
            <a:pPr>
              <a:lnSpc>
                <a:spcPct val="150000"/>
              </a:lnSpc>
            </a:pPr>
            <a:r>
              <a:rPr lang="en-US" sz="1600" dirty="0" smtClean="0">
                <a:solidFill>
                  <a:schemeClr val="tx1">
                    <a:lumMod val="75000"/>
                    <a:lumOff val="25000"/>
                  </a:schemeClr>
                </a:solidFill>
                <a:latin typeface="Helvetica Neue"/>
                <a:cs typeface="Helvetica Neue"/>
              </a:rPr>
              <a:t>Compared to open source search</a:t>
            </a:r>
          </a:p>
          <a:p>
            <a:pPr marL="285750" indent="-285750">
              <a:buFont typeface="Arial"/>
              <a:buChar char="•"/>
            </a:pPr>
            <a:r>
              <a:rPr lang="en-US" sz="1600" dirty="0">
                <a:solidFill>
                  <a:schemeClr val="tx1">
                    <a:lumMod val="75000"/>
                    <a:lumOff val="25000"/>
                  </a:schemeClr>
                </a:solidFill>
                <a:latin typeface="Helvetica Neue"/>
                <a:cs typeface="Helvetica Neue"/>
              </a:rPr>
              <a:t>No separate search cluster to </a:t>
            </a:r>
            <a:r>
              <a:rPr lang="en-US" sz="1600" dirty="0" smtClean="0">
                <a:solidFill>
                  <a:schemeClr val="tx1">
                    <a:lumMod val="75000"/>
                    <a:lumOff val="25000"/>
                  </a:schemeClr>
                </a:solidFill>
                <a:latin typeface="Helvetica Neue"/>
                <a:cs typeface="Helvetica Neue"/>
              </a:rPr>
              <a:t>manage</a:t>
            </a:r>
          </a:p>
          <a:p>
            <a:pPr marL="285750" indent="-285750">
              <a:buFont typeface="Arial"/>
              <a:buChar char="•"/>
            </a:pPr>
            <a:r>
              <a:rPr lang="en-US" sz="1600" dirty="0">
                <a:solidFill>
                  <a:schemeClr val="tx1">
                    <a:lumMod val="75000"/>
                    <a:lumOff val="25000"/>
                  </a:schemeClr>
                </a:solidFill>
                <a:latin typeface="Helvetica Neue"/>
                <a:cs typeface="Helvetica Neue"/>
              </a:rPr>
              <a:t>Probably less total hardware </a:t>
            </a:r>
            <a:r>
              <a:rPr lang="en-US" sz="1600" dirty="0" smtClean="0">
                <a:solidFill>
                  <a:schemeClr val="tx1">
                    <a:lumMod val="75000"/>
                    <a:lumOff val="25000"/>
                  </a:schemeClr>
                </a:solidFill>
                <a:latin typeface="Helvetica Neue"/>
                <a:cs typeface="Helvetica Neue"/>
              </a:rPr>
              <a:t>required</a:t>
            </a:r>
            <a:endParaRPr lang="en-US" sz="1600" dirty="0">
              <a:solidFill>
                <a:schemeClr val="tx1">
                  <a:lumMod val="75000"/>
                  <a:lumOff val="25000"/>
                </a:schemeClr>
              </a:solidFill>
              <a:latin typeface="Helvetica Neue"/>
              <a:cs typeface="Helvetica Neue"/>
            </a:endParaRPr>
          </a:p>
          <a:p>
            <a:pPr marL="285750" indent="-285750">
              <a:buFont typeface="Arial"/>
              <a:buChar char="•"/>
            </a:pPr>
            <a:r>
              <a:rPr lang="en-US" sz="1600" dirty="0">
                <a:solidFill>
                  <a:schemeClr val="tx1">
                    <a:lumMod val="75000"/>
                    <a:lumOff val="25000"/>
                  </a:schemeClr>
                </a:solidFill>
                <a:latin typeface="Helvetica Neue"/>
                <a:cs typeface="Helvetica Neue"/>
              </a:rPr>
              <a:t>No “Split Brain” data inconsistencies</a:t>
            </a:r>
          </a:p>
          <a:p>
            <a:pPr marL="285750" indent="-285750">
              <a:buFont typeface="Arial"/>
              <a:buChar char="•"/>
            </a:pPr>
            <a:r>
              <a:rPr lang="en-US" sz="1600" dirty="0">
                <a:solidFill>
                  <a:schemeClr val="tx1">
                    <a:lumMod val="75000"/>
                    <a:lumOff val="25000"/>
                  </a:schemeClr>
                </a:solidFill>
                <a:latin typeface="Helvetica Neue"/>
                <a:cs typeface="Helvetica Neue"/>
              </a:rPr>
              <a:t>No ETL or synch to build and maintain</a:t>
            </a:r>
          </a:p>
          <a:p>
            <a:pPr marL="285750" indent="-285750">
              <a:buFont typeface="Arial"/>
              <a:buChar char="•"/>
            </a:pPr>
            <a:r>
              <a:rPr lang="en-US" sz="1600" dirty="0">
                <a:solidFill>
                  <a:schemeClr val="tx1">
                    <a:lumMod val="75000"/>
                    <a:lumOff val="25000"/>
                  </a:schemeClr>
                </a:solidFill>
                <a:latin typeface="Helvetica Neue"/>
                <a:cs typeface="Helvetica Neue"/>
              </a:rPr>
              <a:t>No app level data management code</a:t>
            </a:r>
          </a:p>
        </p:txBody>
      </p:sp>
    </p:spTree>
    <p:extLst>
      <p:ext uri="{BB962C8B-B14F-4D97-AF65-F5344CB8AC3E}">
        <p14:creationId xmlns:p14="http://schemas.microsoft.com/office/powerpoint/2010/main" val="22305355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DSE Search Node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47</a:t>
            </a:fld>
            <a:endParaRPr lang="en-US"/>
          </a:p>
        </p:txBody>
      </p:sp>
      <p:sp>
        <p:nvSpPr>
          <p:cNvPr id="29" name="Flowchart: Connector 13"/>
          <p:cNvSpPr>
            <a:spLocks noChangeAspect="1"/>
          </p:cNvSpPr>
          <p:nvPr/>
        </p:nvSpPr>
        <p:spPr>
          <a:xfrm>
            <a:off x="4031048" y="953417"/>
            <a:ext cx="3908969" cy="3908969"/>
          </a:xfrm>
          <a:prstGeom prst="flowChartConnector">
            <a:avLst/>
          </a:prstGeom>
          <a:noFill/>
          <a:ln w="127000" cap="flat" cmpd="sng" algn="ctr">
            <a:solidFill>
              <a:srgbClr val="B65B3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a:endParaRPr lang="en-US" sz="1350"/>
          </a:p>
        </p:txBody>
      </p:sp>
      <p:cxnSp>
        <p:nvCxnSpPr>
          <p:cNvPr id="9" name="Straight Connector 8"/>
          <p:cNvCxnSpPr>
            <a:stCxn id="29" idx="2"/>
            <a:endCxn id="29" idx="6"/>
          </p:cNvCxnSpPr>
          <p:nvPr/>
        </p:nvCxnSpPr>
        <p:spPr>
          <a:xfrm>
            <a:off x="4031048" y="2907901"/>
            <a:ext cx="3908969" cy="0"/>
          </a:xfrm>
          <a:prstGeom prst="line">
            <a:avLst/>
          </a:prstGeom>
          <a:ln w="88900">
            <a:solidFill>
              <a:srgbClr val="B65B32"/>
            </a:solidFill>
          </a:ln>
          <a:effectLst/>
        </p:spPr>
        <p:style>
          <a:lnRef idx="2">
            <a:schemeClr val="accent1"/>
          </a:lnRef>
          <a:fillRef idx="0">
            <a:schemeClr val="accent1"/>
          </a:fillRef>
          <a:effectRef idx="1">
            <a:schemeClr val="accent1"/>
          </a:effectRef>
          <a:fontRef idx="minor">
            <a:schemeClr val="tx1"/>
          </a:fontRef>
        </p:style>
      </p:cxnSp>
      <p:sp>
        <p:nvSpPr>
          <p:cNvPr id="31" name="Content Placeholder 14"/>
          <p:cNvSpPr>
            <a:spLocks noGrp="1"/>
          </p:cNvSpPr>
          <p:nvPr>
            <p:ph sz="quarter" idx="1"/>
          </p:nvPr>
        </p:nvSpPr>
        <p:spPr>
          <a:xfrm>
            <a:off x="4142335" y="2624637"/>
            <a:ext cx="967101" cy="213804"/>
          </a:xfrm>
        </p:spPr>
        <p:txBody>
          <a:bodyPr>
            <a:noAutofit/>
          </a:bodyPr>
          <a:lstStyle/>
          <a:p>
            <a:r>
              <a:rPr lang="en-US" sz="1350" b="1" dirty="0"/>
              <a:t>memory</a:t>
            </a:r>
          </a:p>
        </p:txBody>
      </p:sp>
      <p:sp>
        <p:nvSpPr>
          <p:cNvPr id="32" name="Content Placeholder 14"/>
          <p:cNvSpPr>
            <a:spLocks noGrp="1"/>
          </p:cNvSpPr>
          <p:nvPr>
            <p:ph sz="quarter" idx="1"/>
          </p:nvPr>
        </p:nvSpPr>
        <p:spPr>
          <a:xfrm>
            <a:off x="4127914" y="3006519"/>
            <a:ext cx="1217666" cy="223757"/>
          </a:xfrm>
        </p:spPr>
        <p:txBody>
          <a:bodyPr>
            <a:normAutofit/>
          </a:bodyPr>
          <a:lstStyle/>
          <a:p>
            <a:r>
              <a:rPr lang="en-US" sz="1350" b="1" dirty="0"/>
              <a:t>storage</a:t>
            </a:r>
          </a:p>
        </p:txBody>
      </p:sp>
      <p:sp>
        <p:nvSpPr>
          <p:cNvPr id="56" name="Content Placeholder 14"/>
          <p:cNvSpPr>
            <a:spLocks noGrp="1"/>
          </p:cNvSpPr>
          <p:nvPr>
            <p:ph sz="quarter" idx="1"/>
          </p:nvPr>
        </p:nvSpPr>
        <p:spPr>
          <a:xfrm>
            <a:off x="651529" y="1235627"/>
            <a:ext cx="3566900" cy="296846"/>
          </a:xfrm>
        </p:spPr>
        <p:txBody>
          <a:bodyPr>
            <a:noAutofit/>
          </a:bodyPr>
          <a:lstStyle/>
          <a:p>
            <a:r>
              <a:rPr lang="en-US" sz="1800" b="1" dirty="0" smtClean="0">
                <a:solidFill>
                  <a:srgbClr val="217B99"/>
                </a:solidFill>
              </a:rPr>
              <a:t>Data and Index are both local</a:t>
            </a:r>
          </a:p>
        </p:txBody>
      </p:sp>
      <p:sp>
        <p:nvSpPr>
          <p:cNvPr id="44" name="Content Placeholder 14"/>
          <p:cNvSpPr>
            <a:spLocks noGrp="1"/>
          </p:cNvSpPr>
          <p:nvPr>
            <p:ph sz="quarter" idx="1"/>
          </p:nvPr>
        </p:nvSpPr>
        <p:spPr>
          <a:xfrm>
            <a:off x="857909" y="1864325"/>
            <a:ext cx="2889832" cy="2762938"/>
          </a:xfrm>
        </p:spPr>
        <p:txBody>
          <a:bodyPr>
            <a:noAutofit/>
          </a:bodyPr>
          <a:lstStyle/>
          <a:p>
            <a:r>
              <a:rPr lang="en-US" sz="1350" dirty="0" smtClean="0">
                <a:solidFill>
                  <a:schemeClr val="tx1">
                    <a:lumMod val="75000"/>
                    <a:lumOff val="25000"/>
                  </a:schemeClr>
                </a:solidFill>
              </a:rPr>
              <a:t>Data </a:t>
            </a:r>
            <a:r>
              <a:rPr lang="en-US" sz="1350" dirty="0">
                <a:solidFill>
                  <a:schemeClr val="tx1">
                    <a:lumMod val="75000"/>
                    <a:lumOff val="25000"/>
                  </a:schemeClr>
                </a:solidFill>
              </a:rPr>
              <a:t>automatically indexed </a:t>
            </a:r>
            <a:r>
              <a:rPr lang="en-US" sz="1350" dirty="0" smtClean="0">
                <a:solidFill>
                  <a:schemeClr val="tx1">
                    <a:lumMod val="75000"/>
                    <a:lumOff val="25000"/>
                  </a:schemeClr>
                </a:solidFill>
              </a:rPr>
              <a:t>on insert</a:t>
            </a:r>
            <a:endParaRPr lang="en-US" sz="1350" dirty="0">
              <a:solidFill>
                <a:schemeClr val="tx1">
                  <a:lumMod val="75000"/>
                  <a:lumOff val="25000"/>
                </a:schemeClr>
              </a:solidFill>
            </a:endParaRPr>
          </a:p>
          <a:p>
            <a:endParaRPr lang="en-US" sz="1350" dirty="0">
              <a:solidFill>
                <a:schemeClr val="tx1">
                  <a:lumMod val="75000"/>
                  <a:lumOff val="25000"/>
                </a:schemeClr>
              </a:solidFill>
            </a:endParaRPr>
          </a:p>
          <a:p>
            <a:r>
              <a:rPr lang="en-US" sz="1350" dirty="0" smtClean="0">
                <a:solidFill>
                  <a:schemeClr val="tx1">
                    <a:lumMod val="75000"/>
                    <a:lumOff val="25000"/>
                  </a:schemeClr>
                </a:solidFill>
              </a:rPr>
              <a:t>Highly tunable ingest throughput</a:t>
            </a:r>
          </a:p>
          <a:p>
            <a:endParaRPr lang="en-US" sz="1350" dirty="0">
              <a:solidFill>
                <a:schemeClr val="tx1">
                  <a:lumMod val="75000"/>
                  <a:lumOff val="25000"/>
                </a:schemeClr>
              </a:solidFill>
            </a:endParaRPr>
          </a:p>
          <a:p>
            <a:r>
              <a:rPr lang="en-US" sz="1350" dirty="0" smtClean="0">
                <a:solidFill>
                  <a:schemeClr val="tx1">
                    <a:lumMod val="75000"/>
                    <a:lumOff val="25000"/>
                  </a:schemeClr>
                </a:solidFill>
              </a:rPr>
              <a:t>Search </a:t>
            </a:r>
            <a:r>
              <a:rPr lang="en-US" sz="1350" dirty="0">
                <a:solidFill>
                  <a:schemeClr val="tx1">
                    <a:lumMod val="75000"/>
                    <a:lumOff val="25000"/>
                  </a:schemeClr>
                </a:solidFill>
              </a:rPr>
              <a:t>schema auto</a:t>
            </a:r>
            <a:r>
              <a:rPr lang="en-US" sz="1350" dirty="0" smtClean="0">
                <a:solidFill>
                  <a:schemeClr val="tx1">
                    <a:lumMod val="75000"/>
                    <a:lumOff val="25000"/>
                  </a:schemeClr>
                </a:solidFill>
              </a:rPr>
              <a:t>-generated </a:t>
            </a:r>
            <a:r>
              <a:rPr lang="en-US" sz="1350" dirty="0">
                <a:solidFill>
                  <a:schemeClr val="tx1">
                    <a:lumMod val="75000"/>
                    <a:lumOff val="25000"/>
                  </a:schemeClr>
                </a:solidFill>
              </a:rPr>
              <a:t>from </a:t>
            </a:r>
            <a:r>
              <a:rPr lang="en-US" sz="1350" dirty="0" smtClean="0">
                <a:solidFill>
                  <a:schemeClr val="tx1">
                    <a:lumMod val="75000"/>
                    <a:lumOff val="25000"/>
                  </a:schemeClr>
                </a:solidFill>
              </a:rPr>
              <a:t>table definition</a:t>
            </a:r>
            <a:endParaRPr lang="en-US" sz="1350" dirty="0">
              <a:solidFill>
                <a:schemeClr val="tx1">
                  <a:lumMod val="75000"/>
                  <a:lumOff val="25000"/>
                </a:schemeClr>
              </a:solidFill>
            </a:endParaRPr>
          </a:p>
          <a:p>
            <a:endParaRPr lang="en-US" sz="1350" dirty="0">
              <a:solidFill>
                <a:schemeClr val="tx1">
                  <a:lumMod val="75000"/>
                  <a:lumOff val="25000"/>
                </a:schemeClr>
              </a:solidFill>
            </a:endParaRPr>
          </a:p>
          <a:p>
            <a:r>
              <a:rPr lang="en-US" sz="1350" dirty="0" smtClean="0">
                <a:solidFill>
                  <a:schemeClr val="tx1">
                    <a:lumMod val="75000"/>
                    <a:lumOff val="25000"/>
                  </a:schemeClr>
                </a:solidFill>
              </a:rPr>
              <a:t>No redundant data storage in the </a:t>
            </a:r>
            <a:r>
              <a:rPr lang="en-US" sz="1350" dirty="0" err="1" smtClean="0">
                <a:solidFill>
                  <a:schemeClr val="tx1">
                    <a:lumMod val="75000"/>
                    <a:lumOff val="25000"/>
                  </a:schemeClr>
                </a:solidFill>
              </a:rPr>
              <a:t>Lucene</a:t>
            </a:r>
            <a:r>
              <a:rPr lang="en-US" sz="1350" dirty="0" smtClean="0">
                <a:solidFill>
                  <a:schemeClr val="tx1">
                    <a:lumMod val="75000"/>
                    <a:lumOff val="25000"/>
                  </a:schemeClr>
                </a:solidFill>
              </a:rPr>
              <a:t> index is required</a:t>
            </a:r>
            <a:endParaRPr lang="en-US" sz="1350" dirty="0">
              <a:solidFill>
                <a:schemeClr val="tx1">
                  <a:lumMod val="75000"/>
                  <a:lumOff val="25000"/>
                </a:schemeClr>
              </a:solidFill>
            </a:endParaRPr>
          </a:p>
        </p:txBody>
      </p:sp>
      <p:sp>
        <p:nvSpPr>
          <p:cNvPr id="26" name="Rounded Rectangle 25"/>
          <p:cNvSpPr/>
          <p:nvPr/>
        </p:nvSpPr>
        <p:spPr>
          <a:xfrm>
            <a:off x="4853191" y="2312951"/>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memtable</a:t>
            </a:r>
            <a:r>
              <a:rPr lang="en-US" sz="1350" b="1" dirty="0"/>
              <a:t> A</a:t>
            </a:r>
          </a:p>
        </p:txBody>
      </p:sp>
      <p:sp>
        <p:nvSpPr>
          <p:cNvPr id="27" name="Rounded Rectangle 26"/>
          <p:cNvSpPr/>
          <p:nvPr/>
        </p:nvSpPr>
        <p:spPr>
          <a:xfrm>
            <a:off x="4995689" y="3329254"/>
            <a:ext cx="921474"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sstable</a:t>
            </a:r>
            <a:r>
              <a:rPr lang="en-US" sz="1350" b="1" dirty="0"/>
              <a:t> A</a:t>
            </a:r>
          </a:p>
        </p:txBody>
      </p:sp>
      <p:sp>
        <p:nvSpPr>
          <p:cNvPr id="28" name="Parallelogram 27"/>
          <p:cNvSpPr/>
          <p:nvPr/>
        </p:nvSpPr>
        <p:spPr>
          <a:xfrm>
            <a:off x="4844042" y="3744756"/>
            <a:ext cx="1086260" cy="566798"/>
          </a:xfrm>
          <a:prstGeom prst="parallelogram">
            <a:avLst>
              <a:gd name="adj" fmla="val 9615"/>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commit log</a:t>
            </a:r>
          </a:p>
        </p:txBody>
      </p:sp>
      <p:sp>
        <p:nvSpPr>
          <p:cNvPr id="30" name="Rounded Rectangle 29"/>
          <p:cNvSpPr/>
          <p:nvPr/>
        </p:nvSpPr>
        <p:spPr>
          <a:xfrm>
            <a:off x="4856378" y="1651916"/>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solidFill>
                  <a:schemeClr val="bg1">
                    <a:lumMod val="50000"/>
                  </a:schemeClr>
                </a:solidFill>
              </a:rPr>
              <a:t>Cassandra</a:t>
            </a:r>
          </a:p>
        </p:txBody>
      </p:sp>
      <p:sp>
        <p:nvSpPr>
          <p:cNvPr id="33" name="Rounded Rectangle 32"/>
          <p:cNvSpPr/>
          <p:nvPr/>
        </p:nvSpPr>
        <p:spPr>
          <a:xfrm>
            <a:off x="6069473" y="2312672"/>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Index</a:t>
            </a:r>
          </a:p>
        </p:txBody>
      </p:sp>
      <p:sp>
        <p:nvSpPr>
          <p:cNvPr id="36" name="Rounded Rectangle 35"/>
          <p:cNvSpPr/>
          <p:nvPr/>
        </p:nvSpPr>
        <p:spPr>
          <a:xfrm>
            <a:off x="6009080" y="1651637"/>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solidFill>
                  <a:schemeClr val="bg1">
                    <a:lumMod val="50000"/>
                  </a:schemeClr>
                </a:solidFill>
              </a:rPr>
              <a:t>Lucene</a:t>
            </a:r>
            <a:endParaRPr lang="en-US" sz="1350" b="1" dirty="0">
              <a:solidFill>
                <a:schemeClr val="bg1">
                  <a:lumMod val="50000"/>
                </a:schemeClr>
              </a:solidFill>
            </a:endParaRPr>
          </a:p>
        </p:txBody>
      </p:sp>
      <p:cxnSp>
        <p:nvCxnSpPr>
          <p:cNvPr id="38" name="Straight Arrow Connector 37"/>
          <p:cNvCxnSpPr/>
          <p:nvPr/>
        </p:nvCxnSpPr>
        <p:spPr>
          <a:xfrm flipH="1" flipV="1">
            <a:off x="4129620" y="950321"/>
            <a:ext cx="751547" cy="322360"/>
          </a:xfrm>
          <a:prstGeom prst="straightConnector1">
            <a:avLst/>
          </a:prstGeom>
          <a:ln w="38100">
            <a:solidFill>
              <a:srgbClr val="B65B32"/>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36" idx="0"/>
          </p:cNvCxnSpPr>
          <p:nvPr/>
        </p:nvCxnSpPr>
        <p:spPr>
          <a:xfrm flipH="1" flipV="1">
            <a:off x="4982187" y="1314462"/>
            <a:ext cx="1602990" cy="337175"/>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0"/>
            <a:endCxn id="36" idx="2"/>
          </p:cNvCxnSpPr>
          <p:nvPr/>
        </p:nvCxnSpPr>
        <p:spPr>
          <a:xfrm flipH="1" flipV="1">
            <a:off x="6585177" y="1962267"/>
            <a:ext cx="65465" cy="350405"/>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6" idx="0"/>
            <a:endCxn id="30" idx="2"/>
          </p:cNvCxnSpPr>
          <p:nvPr/>
        </p:nvCxnSpPr>
        <p:spPr>
          <a:xfrm flipH="1" flipV="1">
            <a:off x="5432475" y="1962546"/>
            <a:ext cx="1885" cy="350405"/>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7" idx="0"/>
            <a:endCxn id="26" idx="2"/>
          </p:cNvCxnSpPr>
          <p:nvPr/>
        </p:nvCxnSpPr>
        <p:spPr>
          <a:xfrm flipH="1" flipV="1">
            <a:off x="5434360" y="2623581"/>
            <a:ext cx="22066" cy="705673"/>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6068305" y="3293752"/>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Index</a:t>
            </a:r>
          </a:p>
        </p:txBody>
      </p:sp>
      <p:cxnSp>
        <p:nvCxnSpPr>
          <p:cNvPr id="34" name="Straight Arrow Connector 33"/>
          <p:cNvCxnSpPr>
            <a:stCxn id="25" idx="0"/>
            <a:endCxn id="33" idx="2"/>
          </p:cNvCxnSpPr>
          <p:nvPr/>
        </p:nvCxnSpPr>
        <p:spPr>
          <a:xfrm flipV="1">
            <a:off x="6649474" y="2623302"/>
            <a:ext cx="1168" cy="670450"/>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30" idx="0"/>
          </p:cNvCxnSpPr>
          <p:nvPr/>
        </p:nvCxnSpPr>
        <p:spPr>
          <a:xfrm flipH="1" flipV="1">
            <a:off x="4973306" y="1314462"/>
            <a:ext cx="459169" cy="337454"/>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7271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a:off x="2367337" y="1420647"/>
            <a:ext cx="2498378" cy="3282184"/>
          </a:xfrm>
          <a:custGeom>
            <a:avLst>
              <a:gd name="f0" fmla="val 174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E6E6E6"/>
          </a:solidFill>
          <a:ln>
            <a:noFill/>
            <a:prstDash val="solid"/>
          </a:ln>
        </p:spPr>
        <p:txBody>
          <a:bodyPr vert="horz" wrap="none" lIns="61235" tIns="30617" rIns="61235" bIns="30617" anchor="t" anchorCtr="0" compatLnSpc="0">
            <a:noAutofit/>
          </a:bodyPr>
          <a:lstStyle/>
          <a:p>
            <a:pPr hangingPunct="0"/>
            <a:r>
              <a:rPr lang="pl-PL" sz="1225">
                <a:latin typeface="Arial" pitchFamily="18"/>
                <a:ea typeface="DejaVu Sans" pitchFamily="2"/>
                <a:cs typeface="Lohit Hindi" pitchFamily="2"/>
              </a:rPr>
              <a:t>Coordinator Node</a:t>
            </a:r>
          </a:p>
        </p:txBody>
      </p:sp>
      <p:sp>
        <p:nvSpPr>
          <p:cNvPr id="4" name="Freeform 3"/>
          <p:cNvSpPr/>
          <p:nvPr/>
        </p:nvSpPr>
        <p:spPr>
          <a:xfrm>
            <a:off x="2527526" y="1910526"/>
            <a:ext cx="2081982" cy="93076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396BA8"/>
          </a:solidFill>
          <a:ln w="36000">
            <a:solidFill>
              <a:srgbClr val="000000"/>
            </a:solidFill>
            <a:prstDash val="solid"/>
          </a:ln>
        </p:spPr>
        <p:txBody>
          <a:bodyPr vert="horz" wrap="none" lIns="73482" tIns="42864" rIns="73482" bIns="42864" anchor="ctr" anchorCtr="0" compatLnSpc="0">
            <a:noAutofit/>
          </a:bodyPr>
          <a:lstStyle/>
          <a:p>
            <a:pPr algn="ctr" hangingPunct="0"/>
            <a:r>
              <a:rPr lang="pl-PL" sz="1225">
                <a:solidFill>
                  <a:srgbClr val="FFFFFF"/>
                </a:solidFill>
                <a:latin typeface="Arial" pitchFamily="18"/>
                <a:ea typeface="DejaVu Sans" pitchFamily="2"/>
                <a:cs typeface="Lohit Hindi" pitchFamily="2"/>
              </a:rPr>
              <a:t>Solr</a:t>
            </a:r>
          </a:p>
        </p:txBody>
      </p:sp>
      <p:sp>
        <p:nvSpPr>
          <p:cNvPr id="5" name="Freeform 4"/>
          <p:cNvSpPr/>
          <p:nvPr/>
        </p:nvSpPr>
        <p:spPr>
          <a:xfrm>
            <a:off x="2527526" y="3331173"/>
            <a:ext cx="2081982" cy="1224695"/>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396BA8"/>
          </a:solidFill>
          <a:ln w="36000">
            <a:solidFill>
              <a:srgbClr val="000000"/>
            </a:solidFill>
            <a:prstDash val="solid"/>
          </a:ln>
        </p:spPr>
        <p:txBody>
          <a:bodyPr vert="horz" wrap="none" lIns="73482" tIns="42864" rIns="73482" bIns="42864" anchor="ctr" anchorCtr="0" compatLnSpc="0">
            <a:noAutofit/>
          </a:bodyPr>
          <a:lstStyle/>
          <a:p>
            <a:pPr algn="ctr" hangingPunct="0"/>
            <a:r>
              <a:rPr lang="pl-PL" sz="1225">
                <a:solidFill>
                  <a:srgbClr val="FFFFFF"/>
                </a:solidFill>
                <a:latin typeface="Arial" pitchFamily="18"/>
                <a:ea typeface="DejaVu Sans" pitchFamily="2"/>
                <a:cs typeface="Lohit Hindi" pitchFamily="2"/>
              </a:rPr>
              <a:t>Cassandra</a:t>
            </a:r>
          </a:p>
        </p:txBody>
      </p:sp>
      <p:sp>
        <p:nvSpPr>
          <p:cNvPr id="6" name="Freeform 5"/>
          <p:cNvSpPr/>
          <p:nvPr/>
        </p:nvSpPr>
        <p:spPr>
          <a:xfrm>
            <a:off x="3232216" y="3331173"/>
            <a:ext cx="1249189" cy="2449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0084D1"/>
          </a:solidFill>
          <a:ln w="18000">
            <a:solidFill>
              <a:srgbClr val="000000"/>
            </a:solidFill>
            <a:prstDash val="solid"/>
          </a:ln>
        </p:spPr>
        <p:txBody>
          <a:bodyPr vert="horz" wrap="none" lIns="67358" tIns="36741" rIns="67358" bIns="36741" anchor="ctr" anchorCtr="0" compatLnSpc="0">
            <a:noAutofit/>
          </a:bodyPr>
          <a:lstStyle/>
          <a:p>
            <a:pPr algn="ctr" hangingPunct="0"/>
            <a:r>
              <a:rPr lang="pl-PL" sz="1225">
                <a:solidFill>
                  <a:srgbClr val="FFFFFF"/>
                </a:solidFill>
                <a:latin typeface="Arial" pitchFamily="18"/>
                <a:ea typeface="DejaVu Sans" pitchFamily="2"/>
                <a:cs typeface="Lohit Hindi" pitchFamily="2"/>
              </a:rPr>
              <a:t>SI API</a:t>
            </a:r>
          </a:p>
        </p:txBody>
      </p:sp>
      <p:sp>
        <p:nvSpPr>
          <p:cNvPr id="7" name="Freeform 6"/>
          <p:cNvSpPr/>
          <p:nvPr/>
        </p:nvSpPr>
        <p:spPr>
          <a:xfrm>
            <a:off x="2623543" y="2596356"/>
            <a:ext cx="1249189" cy="2449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0084D1"/>
          </a:solidFill>
          <a:ln w="18000">
            <a:solidFill>
              <a:srgbClr val="000000"/>
            </a:solidFill>
            <a:prstDash val="solid"/>
          </a:ln>
        </p:spPr>
        <p:txBody>
          <a:bodyPr vert="horz" wrap="none" lIns="67358" tIns="36741" rIns="67358" bIns="36741" anchor="ctr" anchorCtr="0" compatLnSpc="0">
            <a:noAutofit/>
          </a:bodyPr>
          <a:lstStyle/>
          <a:p>
            <a:pPr algn="ctr" hangingPunct="0"/>
            <a:r>
              <a:rPr lang="pl-PL" sz="1225">
                <a:solidFill>
                  <a:srgbClr val="FFFFFF"/>
                </a:solidFill>
                <a:latin typeface="Arial" pitchFamily="18"/>
                <a:ea typeface="DejaVu Sans" pitchFamily="2"/>
                <a:cs typeface="Lohit Hindi" pitchFamily="2"/>
              </a:rPr>
              <a:t>Update Handler</a:t>
            </a:r>
          </a:p>
        </p:txBody>
      </p:sp>
      <p:sp>
        <p:nvSpPr>
          <p:cNvPr id="8" name="Straight Connector 7"/>
          <p:cNvSpPr/>
          <p:nvPr/>
        </p:nvSpPr>
        <p:spPr>
          <a:xfrm flipV="1">
            <a:off x="4128938" y="2841295"/>
            <a:ext cx="0" cy="489878"/>
          </a:xfrm>
          <a:prstGeom prst="line">
            <a:avLst/>
          </a:prstGeom>
          <a:noFill/>
          <a:ln w="18000">
            <a:solidFill>
              <a:srgbClr val="000000"/>
            </a:solidFill>
            <a:custDash>
              <a:ds d="102000" sp="102000"/>
              <a:ds d="102000" sp="102000"/>
            </a:custDash>
            <a:tailEnd type="arrow"/>
          </a:ln>
        </p:spPr>
        <p:txBody>
          <a:bodyPr vert="horz" wrap="none" lIns="67358" tIns="36741" rIns="67358" bIns="36741" anchor="ctr" anchorCtr="0" compatLnSpc="0"/>
          <a:lstStyle/>
          <a:p>
            <a:pPr hangingPunct="0"/>
            <a:endParaRPr lang="pl-PL" sz="1225">
              <a:latin typeface="Arial" pitchFamily="18"/>
              <a:ea typeface="DejaVu Sans" pitchFamily="2"/>
              <a:cs typeface="Lohit Hindi" pitchFamily="2"/>
            </a:endParaRPr>
          </a:p>
        </p:txBody>
      </p:sp>
      <p:sp>
        <p:nvSpPr>
          <p:cNvPr id="9" name="Freeform 8"/>
          <p:cNvSpPr/>
          <p:nvPr/>
        </p:nvSpPr>
        <p:spPr>
          <a:xfrm>
            <a:off x="1926446" y="3576111"/>
            <a:ext cx="195951" cy="195951"/>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FF00"/>
          </a:solidFill>
          <a:ln w="0">
            <a:solidFill>
              <a:srgbClr val="808080"/>
            </a:solidFill>
            <a:prstDash val="solid"/>
          </a:ln>
        </p:spPr>
        <p:txBody>
          <a:bodyPr vert="horz" wrap="none" lIns="61235" tIns="30617" rIns="61235" bIns="30617" anchor="ctr" anchorCtr="0" compatLnSpc="0">
            <a:noAutofit/>
          </a:bodyPr>
          <a:lstStyle/>
          <a:p>
            <a:pPr algn="ctr" hangingPunct="0"/>
            <a:r>
              <a:rPr lang="pl-PL" sz="1225">
                <a:latin typeface="Arial" pitchFamily="18"/>
                <a:ea typeface="DejaVu Sans" pitchFamily="2"/>
                <a:cs typeface="Lohit Hindi" pitchFamily="2"/>
              </a:rPr>
              <a:t>1</a:t>
            </a:r>
          </a:p>
        </p:txBody>
      </p:sp>
      <p:sp>
        <p:nvSpPr>
          <p:cNvPr id="10" name="Straight Connector 9"/>
          <p:cNvSpPr/>
          <p:nvPr/>
        </p:nvSpPr>
        <p:spPr>
          <a:xfrm>
            <a:off x="1828470" y="3870038"/>
            <a:ext cx="685829" cy="0"/>
          </a:xfrm>
          <a:prstGeom prst="line">
            <a:avLst/>
          </a:prstGeom>
          <a:noFill/>
          <a:ln w="18000">
            <a:solidFill>
              <a:srgbClr val="000000"/>
            </a:solidFill>
            <a:prstDash val="solid"/>
            <a:tailEnd type="arrow"/>
          </a:ln>
        </p:spPr>
        <p:txBody>
          <a:bodyPr vert="horz" wrap="none" lIns="67358" tIns="36741" rIns="67358" bIns="36741" anchor="ctr" anchorCtr="0" compatLnSpc="0"/>
          <a:lstStyle/>
          <a:p>
            <a:pPr hangingPunct="0"/>
            <a:endParaRPr lang="pl-PL" sz="1225">
              <a:latin typeface="Arial" pitchFamily="18"/>
              <a:ea typeface="DejaVu Sans" pitchFamily="2"/>
              <a:cs typeface="Lohit Hindi" pitchFamily="2"/>
            </a:endParaRPr>
          </a:p>
        </p:txBody>
      </p:sp>
      <p:sp>
        <p:nvSpPr>
          <p:cNvPr id="11" name="TextBox 10"/>
          <p:cNvSpPr txBox="1"/>
          <p:nvPr/>
        </p:nvSpPr>
        <p:spPr>
          <a:xfrm>
            <a:off x="1240617" y="3928333"/>
            <a:ext cx="1057768" cy="242459"/>
          </a:xfrm>
          <a:prstGeom prst="rect">
            <a:avLst/>
          </a:prstGeom>
          <a:noFill/>
          <a:ln>
            <a:noFill/>
          </a:ln>
        </p:spPr>
        <p:txBody>
          <a:bodyPr vert="horz" wrap="none" lIns="61235" tIns="30617" rIns="61235" bIns="30617" anchorCtr="0" compatLnSpc="0">
            <a:spAutoFit/>
          </a:bodyPr>
          <a:lstStyle/>
          <a:p>
            <a:pPr hangingPunct="0"/>
            <a:r>
              <a:rPr lang="pl-PL" sz="1225">
                <a:latin typeface="Arial" pitchFamily="18"/>
                <a:ea typeface="DejaVu Sans" pitchFamily="2"/>
                <a:cs typeface="Lohit Hindi" pitchFamily="2"/>
              </a:rPr>
              <a:t>CQL INSERT</a:t>
            </a:r>
          </a:p>
        </p:txBody>
      </p:sp>
      <p:sp>
        <p:nvSpPr>
          <p:cNvPr id="12" name="Freeform 11"/>
          <p:cNvSpPr/>
          <p:nvPr/>
        </p:nvSpPr>
        <p:spPr>
          <a:xfrm>
            <a:off x="3885958" y="3037245"/>
            <a:ext cx="195951" cy="195951"/>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FF00"/>
          </a:solidFill>
          <a:ln w="0">
            <a:solidFill>
              <a:srgbClr val="808080"/>
            </a:solidFill>
            <a:prstDash val="solid"/>
          </a:ln>
        </p:spPr>
        <p:txBody>
          <a:bodyPr vert="horz" wrap="none" lIns="61235" tIns="30617" rIns="61235" bIns="30617" anchor="ctr" anchorCtr="0" compatLnSpc="0">
            <a:noAutofit/>
          </a:bodyPr>
          <a:lstStyle/>
          <a:p>
            <a:pPr algn="ctr" hangingPunct="0"/>
            <a:r>
              <a:rPr lang="pl-PL" sz="1225">
                <a:latin typeface="Arial" pitchFamily="18"/>
                <a:ea typeface="DejaVu Sans" pitchFamily="2"/>
                <a:cs typeface="Lohit Hindi" pitchFamily="2"/>
              </a:rPr>
              <a:t>2</a:t>
            </a:r>
          </a:p>
        </p:txBody>
      </p:sp>
      <p:sp>
        <p:nvSpPr>
          <p:cNvPr id="13" name="Freeform 12"/>
          <p:cNvSpPr/>
          <p:nvPr/>
        </p:nvSpPr>
        <p:spPr>
          <a:xfrm>
            <a:off x="5306606" y="1420647"/>
            <a:ext cx="2498378" cy="3282184"/>
          </a:xfrm>
          <a:custGeom>
            <a:avLst>
              <a:gd name="f0" fmla="val 174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E6E6E6"/>
          </a:solidFill>
          <a:ln>
            <a:noFill/>
            <a:prstDash val="solid"/>
          </a:ln>
        </p:spPr>
        <p:txBody>
          <a:bodyPr vert="horz" wrap="none" lIns="61235" tIns="30617" rIns="61235" bIns="30617" anchor="t" anchorCtr="0" compatLnSpc="0">
            <a:noAutofit/>
          </a:bodyPr>
          <a:lstStyle/>
          <a:p>
            <a:pPr hangingPunct="0"/>
            <a:r>
              <a:rPr lang="pl-PL" sz="1225">
                <a:latin typeface="Arial" pitchFamily="18"/>
                <a:ea typeface="DejaVu Sans" pitchFamily="2"/>
                <a:cs typeface="Lohit Hindi" pitchFamily="2"/>
              </a:rPr>
              <a:t>Replica Node</a:t>
            </a:r>
          </a:p>
        </p:txBody>
      </p:sp>
      <p:sp>
        <p:nvSpPr>
          <p:cNvPr id="14" name="Freeform 13"/>
          <p:cNvSpPr/>
          <p:nvPr/>
        </p:nvSpPr>
        <p:spPr>
          <a:xfrm>
            <a:off x="5466796" y="1910526"/>
            <a:ext cx="2081982" cy="93076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396BA8"/>
          </a:solidFill>
          <a:ln w="36000">
            <a:solidFill>
              <a:srgbClr val="000000"/>
            </a:solidFill>
            <a:prstDash val="solid"/>
          </a:ln>
        </p:spPr>
        <p:txBody>
          <a:bodyPr vert="horz" wrap="none" lIns="73482" tIns="42864" rIns="73482" bIns="42864" anchor="ctr" anchorCtr="0" compatLnSpc="0">
            <a:noAutofit/>
          </a:bodyPr>
          <a:lstStyle/>
          <a:p>
            <a:pPr algn="ctr" hangingPunct="0"/>
            <a:r>
              <a:rPr lang="pl-PL" sz="1225">
                <a:solidFill>
                  <a:srgbClr val="FFFFFF"/>
                </a:solidFill>
                <a:latin typeface="Arial" pitchFamily="18"/>
                <a:ea typeface="DejaVu Sans" pitchFamily="2"/>
                <a:cs typeface="Lohit Hindi" pitchFamily="2"/>
              </a:rPr>
              <a:t>Solr</a:t>
            </a:r>
          </a:p>
        </p:txBody>
      </p:sp>
      <p:sp>
        <p:nvSpPr>
          <p:cNvPr id="15" name="Freeform 14"/>
          <p:cNvSpPr/>
          <p:nvPr/>
        </p:nvSpPr>
        <p:spPr>
          <a:xfrm>
            <a:off x="5466796" y="3331173"/>
            <a:ext cx="2081982" cy="1224695"/>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396BA8"/>
          </a:solidFill>
          <a:ln w="36000">
            <a:solidFill>
              <a:srgbClr val="000000"/>
            </a:solidFill>
            <a:prstDash val="solid"/>
          </a:ln>
        </p:spPr>
        <p:txBody>
          <a:bodyPr vert="horz" wrap="none" lIns="73482" tIns="42864" rIns="73482" bIns="42864" anchor="ctr" anchorCtr="0" compatLnSpc="0">
            <a:noAutofit/>
          </a:bodyPr>
          <a:lstStyle/>
          <a:p>
            <a:pPr algn="ctr" hangingPunct="0"/>
            <a:r>
              <a:rPr lang="pl-PL" sz="1225">
                <a:solidFill>
                  <a:srgbClr val="FFFFFF"/>
                </a:solidFill>
                <a:latin typeface="Arial" pitchFamily="18"/>
                <a:ea typeface="DejaVu Sans" pitchFamily="2"/>
                <a:cs typeface="Lohit Hindi" pitchFamily="2"/>
              </a:rPr>
              <a:t>Cassandra</a:t>
            </a:r>
          </a:p>
        </p:txBody>
      </p:sp>
      <p:sp>
        <p:nvSpPr>
          <p:cNvPr id="16" name="Freeform 15"/>
          <p:cNvSpPr/>
          <p:nvPr/>
        </p:nvSpPr>
        <p:spPr>
          <a:xfrm>
            <a:off x="6171486" y="3331173"/>
            <a:ext cx="1249189" cy="2449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0084D1"/>
          </a:solidFill>
          <a:ln w="18000">
            <a:solidFill>
              <a:srgbClr val="000000"/>
            </a:solidFill>
            <a:prstDash val="solid"/>
          </a:ln>
        </p:spPr>
        <p:txBody>
          <a:bodyPr vert="horz" wrap="none" lIns="67358" tIns="36741" rIns="67358" bIns="36741" anchor="ctr" anchorCtr="0" compatLnSpc="0">
            <a:noAutofit/>
          </a:bodyPr>
          <a:lstStyle/>
          <a:p>
            <a:pPr algn="ctr" hangingPunct="0"/>
            <a:r>
              <a:rPr lang="pl-PL" sz="1225">
                <a:solidFill>
                  <a:srgbClr val="FFFFFF"/>
                </a:solidFill>
                <a:latin typeface="Arial" pitchFamily="18"/>
                <a:ea typeface="DejaVu Sans" pitchFamily="2"/>
                <a:cs typeface="Lohit Hindi" pitchFamily="2"/>
              </a:rPr>
              <a:t>SI API</a:t>
            </a:r>
          </a:p>
        </p:txBody>
      </p:sp>
      <p:sp>
        <p:nvSpPr>
          <p:cNvPr id="17" name="Freeform 16"/>
          <p:cNvSpPr/>
          <p:nvPr/>
        </p:nvSpPr>
        <p:spPr>
          <a:xfrm>
            <a:off x="5562812" y="2596356"/>
            <a:ext cx="1249189" cy="2449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0084D1"/>
          </a:solidFill>
          <a:ln w="18000">
            <a:solidFill>
              <a:srgbClr val="000000"/>
            </a:solidFill>
            <a:prstDash val="solid"/>
          </a:ln>
        </p:spPr>
        <p:txBody>
          <a:bodyPr vert="horz" wrap="none" lIns="67358" tIns="36741" rIns="67358" bIns="36741" anchor="ctr" anchorCtr="0" compatLnSpc="0">
            <a:noAutofit/>
          </a:bodyPr>
          <a:lstStyle/>
          <a:p>
            <a:pPr algn="ctr" hangingPunct="0"/>
            <a:r>
              <a:rPr lang="pl-PL" sz="1225">
                <a:solidFill>
                  <a:srgbClr val="FFFFFF"/>
                </a:solidFill>
                <a:latin typeface="Arial" pitchFamily="18"/>
                <a:ea typeface="DejaVu Sans" pitchFamily="2"/>
                <a:cs typeface="Lohit Hindi" pitchFamily="2"/>
              </a:rPr>
              <a:t>Update Handler</a:t>
            </a:r>
          </a:p>
        </p:txBody>
      </p:sp>
      <p:sp>
        <p:nvSpPr>
          <p:cNvPr id="18" name="Freeform 17"/>
          <p:cNvSpPr/>
          <p:nvPr/>
        </p:nvSpPr>
        <p:spPr>
          <a:xfrm>
            <a:off x="6825227" y="3037245"/>
            <a:ext cx="195951" cy="195951"/>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FF00"/>
          </a:solidFill>
          <a:ln w="0">
            <a:solidFill>
              <a:srgbClr val="808080"/>
            </a:solidFill>
            <a:prstDash val="solid"/>
          </a:ln>
        </p:spPr>
        <p:txBody>
          <a:bodyPr vert="horz" wrap="none" lIns="61235" tIns="30617" rIns="61235" bIns="30617" anchor="ctr" anchorCtr="0" compatLnSpc="0">
            <a:noAutofit/>
          </a:bodyPr>
          <a:lstStyle/>
          <a:p>
            <a:pPr algn="ctr" hangingPunct="0"/>
            <a:r>
              <a:rPr lang="pl-PL" sz="1225">
                <a:latin typeface="Arial" pitchFamily="18"/>
                <a:ea typeface="DejaVu Sans" pitchFamily="2"/>
                <a:cs typeface="Lohit Hindi" pitchFamily="2"/>
              </a:rPr>
              <a:t>4</a:t>
            </a:r>
          </a:p>
        </p:txBody>
      </p:sp>
      <p:sp>
        <p:nvSpPr>
          <p:cNvPr id="19" name="Straight Connector 18"/>
          <p:cNvSpPr/>
          <p:nvPr/>
        </p:nvSpPr>
        <p:spPr>
          <a:xfrm>
            <a:off x="4609509" y="3919026"/>
            <a:ext cx="857287" cy="0"/>
          </a:xfrm>
          <a:prstGeom prst="line">
            <a:avLst/>
          </a:prstGeom>
          <a:noFill/>
          <a:ln w="18000">
            <a:solidFill>
              <a:srgbClr val="000000"/>
            </a:solidFill>
            <a:prstDash val="solid"/>
            <a:tailEnd type="arrow"/>
          </a:ln>
        </p:spPr>
        <p:txBody>
          <a:bodyPr vert="horz" wrap="none" lIns="67358" tIns="36741" rIns="67358" bIns="36741" anchor="ctr" anchorCtr="0" compatLnSpc="0"/>
          <a:lstStyle/>
          <a:p>
            <a:pPr hangingPunct="0"/>
            <a:endParaRPr lang="pl-PL" sz="1225">
              <a:latin typeface="Arial" pitchFamily="18"/>
              <a:ea typeface="DejaVu Sans" pitchFamily="2"/>
              <a:cs typeface="Lohit Hindi" pitchFamily="2"/>
            </a:endParaRPr>
          </a:p>
        </p:txBody>
      </p:sp>
      <p:sp>
        <p:nvSpPr>
          <p:cNvPr id="20" name="Freeform 19"/>
          <p:cNvSpPr/>
          <p:nvPr/>
        </p:nvSpPr>
        <p:spPr>
          <a:xfrm>
            <a:off x="4914703" y="3674087"/>
            <a:ext cx="195951" cy="195951"/>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FF00"/>
          </a:solidFill>
          <a:ln w="0">
            <a:solidFill>
              <a:srgbClr val="808080"/>
            </a:solidFill>
            <a:prstDash val="solid"/>
          </a:ln>
        </p:spPr>
        <p:txBody>
          <a:bodyPr vert="horz" wrap="none" lIns="61235" tIns="30617" rIns="61235" bIns="30617" anchor="ctr" anchorCtr="0" compatLnSpc="0">
            <a:noAutofit/>
          </a:bodyPr>
          <a:lstStyle/>
          <a:p>
            <a:pPr algn="ctr" hangingPunct="0"/>
            <a:r>
              <a:rPr lang="pl-PL" sz="1225">
                <a:latin typeface="Arial" pitchFamily="18"/>
                <a:ea typeface="DejaVu Sans" pitchFamily="2"/>
                <a:cs typeface="Lohit Hindi" pitchFamily="2"/>
              </a:rPr>
              <a:t>3</a:t>
            </a:r>
          </a:p>
        </p:txBody>
      </p:sp>
      <p:sp>
        <p:nvSpPr>
          <p:cNvPr id="21" name="Straight Connector 20"/>
          <p:cNvSpPr/>
          <p:nvPr/>
        </p:nvSpPr>
        <p:spPr>
          <a:xfrm flipV="1">
            <a:off x="7119155" y="2841295"/>
            <a:ext cx="0" cy="489878"/>
          </a:xfrm>
          <a:prstGeom prst="line">
            <a:avLst/>
          </a:prstGeom>
          <a:noFill/>
          <a:ln w="18000">
            <a:solidFill>
              <a:srgbClr val="000000"/>
            </a:solidFill>
            <a:prstDash val="solid"/>
            <a:tailEnd type="arrow"/>
          </a:ln>
        </p:spPr>
        <p:txBody>
          <a:bodyPr vert="horz" wrap="none" lIns="67358" tIns="36741" rIns="67358" bIns="36741" anchor="ctr" anchorCtr="0" compatLnSpc="0"/>
          <a:lstStyle/>
          <a:p>
            <a:pPr hangingPunct="0"/>
            <a:endParaRPr lang="pl-PL" sz="1225">
              <a:latin typeface="Arial" pitchFamily="18"/>
              <a:ea typeface="DejaVu Sans" pitchFamily="2"/>
              <a:cs typeface="Lohit Hindi" pitchFamily="2"/>
            </a:endParaRPr>
          </a:p>
        </p:txBody>
      </p:sp>
      <p:sp>
        <p:nvSpPr>
          <p:cNvPr id="24" name="Title 1"/>
          <p:cNvSpPr txBox="1">
            <a:spLocks/>
          </p:cNvSpPr>
          <p:nvPr/>
        </p:nvSpPr>
        <p:spPr>
          <a:xfrm>
            <a:off x="173185" y="38485"/>
            <a:ext cx="7484590" cy="51911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Helvetica"/>
                <a:ea typeface="+mj-ea"/>
                <a:cs typeface="Helvetica"/>
              </a:defRPr>
            </a:lvl1pPr>
          </a:lstStyle>
          <a:p>
            <a:r>
              <a:rPr lang="en-US" sz="2700" dirty="0">
                <a:solidFill>
                  <a:schemeClr val="accent1"/>
                </a:solidFill>
                <a:latin typeface=" Roboto Light" charset="0"/>
                <a:ea typeface=" Roboto Light" charset="0"/>
                <a:cs typeface=" Roboto Light" charset="0"/>
              </a:rPr>
              <a:t>Inserting through Cassandra </a:t>
            </a:r>
            <a:r>
              <a:rPr lang="en-US" sz="2700" dirty="0">
                <a:solidFill>
                  <a:schemeClr val="accent1"/>
                </a:solidFill>
                <a:latin typeface=" Roboto Light" charset="0"/>
                <a:ea typeface=" Roboto Light" charset="0"/>
                <a:cs typeface=" Roboto Light" charset="0"/>
              </a:rPr>
              <a:t>CQL</a:t>
            </a:r>
            <a:endParaRPr lang="en-US" sz="2700" dirty="0">
              <a:solidFill>
                <a:schemeClr val="accent1"/>
              </a:solidFill>
              <a:latin typeface=" Roboto Light" charset="0"/>
              <a:ea typeface=" Roboto Light" charset="0"/>
              <a:cs typeface=" Roboto Light" charset="0"/>
            </a:endParaRPr>
          </a:p>
        </p:txBody>
      </p:sp>
    </p:spTree>
    <p:extLst>
      <p:ext uri="{BB962C8B-B14F-4D97-AF65-F5344CB8AC3E}">
        <p14:creationId xmlns:p14="http://schemas.microsoft.com/office/powerpoint/2010/main" val="1849282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a:off x="2911100" y="1246006"/>
            <a:ext cx="3362769" cy="3201599"/>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10800 f11 1"/>
              <a:gd name="f24" fmla="+- 0 0 f19"/>
              <a:gd name="f25" fmla="+- f20 0 f1"/>
              <a:gd name="f26" fmla="+- f21 0 f1"/>
              <a:gd name="f27" fmla="*/ f24 f0 1"/>
              <a:gd name="f28" fmla="+- f26 0 f25"/>
              <a:gd name="f29" fmla="*/ f27 1 f5"/>
              <a:gd name="f30" fmla="+- f29 0 f1"/>
              <a:gd name="f31" fmla="cos 1 f30"/>
              <a:gd name="f32" fmla="sin 1 f30"/>
              <a:gd name="f33" fmla="+- 0 0 f31"/>
              <a:gd name="f34" fmla="+- 0 0 f32"/>
              <a:gd name="f35" fmla="*/ 10800 f33 1"/>
              <a:gd name="f36" fmla="*/ 10800 f34 1"/>
              <a:gd name="f37" fmla="*/ f35 f35 1"/>
              <a:gd name="f38" fmla="*/ f36 f36 1"/>
              <a:gd name="f39" fmla="+- f37 f38 0"/>
              <a:gd name="f40" fmla="sqrt f39"/>
              <a:gd name="f41" fmla="*/ f6 1 f40"/>
              <a:gd name="f42" fmla="*/ f33 f41 1"/>
              <a:gd name="f43" fmla="*/ f34 f41 1"/>
              <a:gd name="f44" fmla="+- 10800 0 f42"/>
              <a:gd name="f45" fmla="+- 10800 0 f43"/>
            </a:gdLst>
            <a:ahLst/>
            <a:cxnLst>
              <a:cxn ang="3cd4">
                <a:pos x="hc" y="t"/>
              </a:cxn>
              <a:cxn ang="0">
                <a:pos x="r" y="vc"/>
              </a:cxn>
              <a:cxn ang="cd4">
                <a:pos x="hc" y="b"/>
              </a:cxn>
              <a:cxn ang="cd2">
                <a:pos x="l" y="vc"/>
              </a:cxn>
              <a:cxn ang="f25">
                <a:pos x="f22" y="f23"/>
              </a:cxn>
            </a:cxnLst>
            <a:rect l="f15" t="f18" r="f16" b="f17"/>
            <a:pathLst>
              <a:path w="21600" h="21600">
                <a:moveTo>
                  <a:pt x="f44" y="f45"/>
                </a:moveTo>
                <a:arcTo wR="f9" hR="f9" stAng="f25" swAng="f28"/>
                <a:close/>
              </a:path>
            </a:pathLst>
          </a:custGeom>
          <a:solidFill>
            <a:srgbClr val="000000">
              <a:alpha val="10000"/>
            </a:srgbClr>
          </a:solidFill>
          <a:ln w="25560">
            <a:solidFill>
              <a:srgbClr val="000000">
                <a:alpha val="10000"/>
              </a:srgbClr>
            </a:solidFill>
            <a:prstDash val="solid"/>
            <a:miter/>
          </a:ln>
        </p:spPr>
        <p:txBody>
          <a:bodyPr vert="horz" wrap="square" lIns="0" tIns="0" rIns="0" bIns="0" anchor="t" anchorCtr="0" compatLnSpc="0">
            <a:noAutofit/>
          </a:bodyPr>
          <a:lstStyle/>
          <a:p>
            <a:pPr hangingPunct="0"/>
            <a:endParaRPr lang="pl-PL" sz="1225">
              <a:latin typeface="Arial" pitchFamily="18"/>
              <a:ea typeface="DejaVu Sans" pitchFamily="2"/>
              <a:cs typeface="Lohit Hindi" pitchFamily="2"/>
            </a:endParaRPr>
          </a:p>
        </p:txBody>
      </p:sp>
      <p:sp>
        <p:nvSpPr>
          <p:cNvPr id="4" name="Freeform 3"/>
          <p:cNvSpPr/>
          <p:nvPr/>
        </p:nvSpPr>
        <p:spPr>
          <a:xfrm>
            <a:off x="4820401" y="1594309"/>
            <a:ext cx="669664" cy="669908"/>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10800 f11 1"/>
              <a:gd name="f24" fmla="+- 0 0 f19"/>
              <a:gd name="f25" fmla="+- f20 0 f1"/>
              <a:gd name="f26" fmla="+- f21 0 f1"/>
              <a:gd name="f27" fmla="*/ f24 f0 1"/>
              <a:gd name="f28" fmla="+- f26 0 f25"/>
              <a:gd name="f29" fmla="*/ f27 1 f5"/>
              <a:gd name="f30" fmla="+- f29 0 f1"/>
              <a:gd name="f31" fmla="cos 1 f30"/>
              <a:gd name="f32" fmla="sin 1 f30"/>
              <a:gd name="f33" fmla="+- 0 0 f31"/>
              <a:gd name="f34" fmla="+- 0 0 f32"/>
              <a:gd name="f35" fmla="*/ 10800 f33 1"/>
              <a:gd name="f36" fmla="*/ 10800 f34 1"/>
              <a:gd name="f37" fmla="*/ f35 f35 1"/>
              <a:gd name="f38" fmla="*/ f36 f36 1"/>
              <a:gd name="f39" fmla="+- f37 f38 0"/>
              <a:gd name="f40" fmla="sqrt f39"/>
              <a:gd name="f41" fmla="*/ f6 1 f40"/>
              <a:gd name="f42" fmla="*/ f33 f41 1"/>
              <a:gd name="f43" fmla="*/ f34 f41 1"/>
              <a:gd name="f44" fmla="+- 10800 0 f42"/>
              <a:gd name="f45" fmla="+- 10800 0 f43"/>
            </a:gdLst>
            <a:ahLst/>
            <a:cxnLst>
              <a:cxn ang="3cd4">
                <a:pos x="hc" y="t"/>
              </a:cxn>
              <a:cxn ang="0">
                <a:pos x="r" y="vc"/>
              </a:cxn>
              <a:cxn ang="cd4">
                <a:pos x="hc" y="b"/>
              </a:cxn>
              <a:cxn ang="cd2">
                <a:pos x="l" y="vc"/>
              </a:cxn>
              <a:cxn ang="f25">
                <a:pos x="f22" y="f23"/>
              </a:cxn>
            </a:cxnLst>
            <a:rect l="f15" t="f18" r="f16" b="f17"/>
            <a:pathLst>
              <a:path w="21600" h="21600">
                <a:moveTo>
                  <a:pt x="f44" y="f45"/>
                </a:moveTo>
                <a:arcTo wR="f9" hR="f9" stAng="f25" swAng="f28"/>
                <a:close/>
              </a:path>
            </a:pathLst>
          </a:custGeom>
          <a:gradFill>
            <a:gsLst>
              <a:gs pos="0">
                <a:srgbClr val="464658"/>
              </a:gs>
              <a:gs pos="100000">
                <a:srgbClr val="FBFFFF"/>
              </a:gs>
            </a:gsLst>
            <a:lin ang="12180000"/>
          </a:gradFill>
          <a:ln w="25560">
            <a:solidFill>
              <a:srgbClr val="000000"/>
            </a:solidFill>
            <a:prstDash val="solid"/>
            <a:miter/>
          </a:ln>
        </p:spPr>
        <p:txBody>
          <a:bodyPr vert="horz" wrap="square" lIns="0" tIns="0" rIns="0" bIns="0" anchor="t" anchorCtr="0" compatLnSpc="0">
            <a:noAutofit/>
          </a:bodyPr>
          <a:lstStyle/>
          <a:p>
            <a:pPr hangingPunct="0"/>
            <a:endParaRPr lang="pl-PL" sz="1225">
              <a:latin typeface="Arial" pitchFamily="18"/>
              <a:ea typeface="DejaVu Sans" pitchFamily="2"/>
              <a:cs typeface="Lohit Hindi" pitchFamily="2"/>
            </a:endParaRPr>
          </a:p>
        </p:txBody>
      </p:sp>
      <p:sp>
        <p:nvSpPr>
          <p:cNvPr id="5" name="Freeform 4"/>
          <p:cNvSpPr/>
          <p:nvPr/>
        </p:nvSpPr>
        <p:spPr>
          <a:xfrm>
            <a:off x="5335999" y="2512096"/>
            <a:ext cx="669908" cy="669908"/>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10800 f11 1"/>
              <a:gd name="f24" fmla="+- 0 0 f19"/>
              <a:gd name="f25" fmla="+- f20 0 f1"/>
              <a:gd name="f26" fmla="+- f21 0 f1"/>
              <a:gd name="f27" fmla="*/ f24 f0 1"/>
              <a:gd name="f28" fmla="+- f26 0 f25"/>
              <a:gd name="f29" fmla="*/ f27 1 f5"/>
              <a:gd name="f30" fmla="+- f29 0 f1"/>
              <a:gd name="f31" fmla="cos 1 f30"/>
              <a:gd name="f32" fmla="sin 1 f30"/>
              <a:gd name="f33" fmla="+- 0 0 f31"/>
              <a:gd name="f34" fmla="+- 0 0 f32"/>
              <a:gd name="f35" fmla="*/ 10800 f33 1"/>
              <a:gd name="f36" fmla="*/ 10800 f34 1"/>
              <a:gd name="f37" fmla="*/ f35 f35 1"/>
              <a:gd name="f38" fmla="*/ f36 f36 1"/>
              <a:gd name="f39" fmla="+- f37 f38 0"/>
              <a:gd name="f40" fmla="sqrt f39"/>
              <a:gd name="f41" fmla="*/ f6 1 f40"/>
              <a:gd name="f42" fmla="*/ f33 f41 1"/>
              <a:gd name="f43" fmla="*/ f34 f41 1"/>
              <a:gd name="f44" fmla="+- 10800 0 f42"/>
              <a:gd name="f45" fmla="+- 10800 0 f43"/>
            </a:gdLst>
            <a:ahLst/>
            <a:cxnLst>
              <a:cxn ang="3cd4">
                <a:pos x="hc" y="t"/>
              </a:cxn>
              <a:cxn ang="0">
                <a:pos x="r" y="vc"/>
              </a:cxn>
              <a:cxn ang="cd4">
                <a:pos x="hc" y="b"/>
              </a:cxn>
              <a:cxn ang="cd2">
                <a:pos x="l" y="vc"/>
              </a:cxn>
              <a:cxn ang="f25">
                <a:pos x="f22" y="f23"/>
              </a:cxn>
            </a:cxnLst>
            <a:rect l="f15" t="f18" r="f16" b="f17"/>
            <a:pathLst>
              <a:path w="21600" h="21600">
                <a:moveTo>
                  <a:pt x="f44" y="f45"/>
                </a:moveTo>
                <a:arcTo wR="f9" hR="f9" stAng="f25" swAng="f28"/>
                <a:close/>
              </a:path>
            </a:pathLst>
          </a:custGeom>
          <a:gradFill>
            <a:gsLst>
              <a:gs pos="0">
                <a:srgbClr val="464658"/>
              </a:gs>
              <a:gs pos="100000">
                <a:srgbClr val="FBFFFF"/>
              </a:gs>
            </a:gsLst>
            <a:lin ang="12180000"/>
          </a:gradFill>
          <a:ln w="25560">
            <a:solidFill>
              <a:srgbClr val="000000"/>
            </a:solidFill>
            <a:prstDash val="solid"/>
            <a:miter/>
          </a:ln>
        </p:spPr>
        <p:txBody>
          <a:bodyPr vert="horz" wrap="square" lIns="0" tIns="0" rIns="0" bIns="0" anchor="t" anchorCtr="0" compatLnSpc="0">
            <a:noAutofit/>
          </a:bodyPr>
          <a:lstStyle/>
          <a:p>
            <a:pPr hangingPunct="0"/>
            <a:endParaRPr lang="pl-PL" sz="1225">
              <a:latin typeface="Arial" pitchFamily="18"/>
              <a:ea typeface="DejaVu Sans" pitchFamily="2"/>
              <a:cs typeface="Lohit Hindi" pitchFamily="2"/>
            </a:endParaRPr>
          </a:p>
        </p:txBody>
      </p:sp>
      <p:sp>
        <p:nvSpPr>
          <p:cNvPr id="6" name="Freeform 5"/>
          <p:cNvSpPr/>
          <p:nvPr/>
        </p:nvSpPr>
        <p:spPr>
          <a:xfrm>
            <a:off x="4820401" y="3429638"/>
            <a:ext cx="669664" cy="669908"/>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10800 f11 1"/>
              <a:gd name="f24" fmla="+- 0 0 f19"/>
              <a:gd name="f25" fmla="+- f20 0 f1"/>
              <a:gd name="f26" fmla="+- f21 0 f1"/>
              <a:gd name="f27" fmla="*/ f24 f0 1"/>
              <a:gd name="f28" fmla="+- f26 0 f25"/>
              <a:gd name="f29" fmla="*/ f27 1 f5"/>
              <a:gd name="f30" fmla="+- f29 0 f1"/>
              <a:gd name="f31" fmla="cos 1 f30"/>
              <a:gd name="f32" fmla="sin 1 f30"/>
              <a:gd name="f33" fmla="+- 0 0 f31"/>
              <a:gd name="f34" fmla="+- 0 0 f32"/>
              <a:gd name="f35" fmla="*/ 10800 f33 1"/>
              <a:gd name="f36" fmla="*/ 10800 f34 1"/>
              <a:gd name="f37" fmla="*/ f35 f35 1"/>
              <a:gd name="f38" fmla="*/ f36 f36 1"/>
              <a:gd name="f39" fmla="+- f37 f38 0"/>
              <a:gd name="f40" fmla="sqrt f39"/>
              <a:gd name="f41" fmla="*/ f6 1 f40"/>
              <a:gd name="f42" fmla="*/ f33 f41 1"/>
              <a:gd name="f43" fmla="*/ f34 f41 1"/>
              <a:gd name="f44" fmla="+- 10800 0 f42"/>
              <a:gd name="f45" fmla="+- 10800 0 f43"/>
            </a:gdLst>
            <a:ahLst/>
            <a:cxnLst>
              <a:cxn ang="3cd4">
                <a:pos x="hc" y="t"/>
              </a:cxn>
              <a:cxn ang="0">
                <a:pos x="r" y="vc"/>
              </a:cxn>
              <a:cxn ang="cd4">
                <a:pos x="hc" y="b"/>
              </a:cxn>
              <a:cxn ang="cd2">
                <a:pos x="l" y="vc"/>
              </a:cxn>
              <a:cxn ang="f25">
                <a:pos x="f22" y="f23"/>
              </a:cxn>
            </a:cxnLst>
            <a:rect l="f15" t="f18" r="f16" b="f17"/>
            <a:pathLst>
              <a:path w="21600" h="21600">
                <a:moveTo>
                  <a:pt x="f44" y="f45"/>
                </a:moveTo>
                <a:arcTo wR="f9" hR="f9" stAng="f25" swAng="f28"/>
                <a:close/>
              </a:path>
            </a:pathLst>
          </a:custGeom>
          <a:gradFill>
            <a:gsLst>
              <a:gs pos="0">
                <a:srgbClr val="464658"/>
              </a:gs>
              <a:gs pos="100000">
                <a:srgbClr val="FBFFFF"/>
              </a:gs>
            </a:gsLst>
            <a:lin ang="12180000"/>
          </a:gradFill>
          <a:ln w="25560">
            <a:solidFill>
              <a:srgbClr val="000000"/>
            </a:solidFill>
            <a:prstDash val="solid"/>
            <a:miter/>
          </a:ln>
        </p:spPr>
        <p:txBody>
          <a:bodyPr vert="horz" wrap="square" lIns="0" tIns="0" rIns="0" bIns="0" anchor="t" anchorCtr="0" compatLnSpc="0">
            <a:noAutofit/>
          </a:bodyPr>
          <a:lstStyle/>
          <a:p>
            <a:pPr hangingPunct="0"/>
            <a:endParaRPr lang="pl-PL" sz="1225">
              <a:latin typeface="Arial" pitchFamily="18"/>
              <a:ea typeface="DejaVu Sans" pitchFamily="2"/>
              <a:cs typeface="Lohit Hindi" pitchFamily="2"/>
            </a:endParaRPr>
          </a:p>
        </p:txBody>
      </p:sp>
      <p:sp>
        <p:nvSpPr>
          <p:cNvPr id="7" name="Freeform 6"/>
          <p:cNvSpPr/>
          <p:nvPr/>
        </p:nvSpPr>
        <p:spPr>
          <a:xfrm>
            <a:off x="3674821" y="3429638"/>
            <a:ext cx="669908" cy="669908"/>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10800 f11 1"/>
              <a:gd name="f24" fmla="+- 0 0 f19"/>
              <a:gd name="f25" fmla="+- f20 0 f1"/>
              <a:gd name="f26" fmla="+- f21 0 f1"/>
              <a:gd name="f27" fmla="*/ f24 f0 1"/>
              <a:gd name="f28" fmla="+- f26 0 f25"/>
              <a:gd name="f29" fmla="*/ f27 1 f5"/>
              <a:gd name="f30" fmla="+- f29 0 f1"/>
              <a:gd name="f31" fmla="cos 1 f30"/>
              <a:gd name="f32" fmla="sin 1 f30"/>
              <a:gd name="f33" fmla="+- 0 0 f31"/>
              <a:gd name="f34" fmla="+- 0 0 f32"/>
              <a:gd name="f35" fmla="*/ 10800 f33 1"/>
              <a:gd name="f36" fmla="*/ 10800 f34 1"/>
              <a:gd name="f37" fmla="*/ f35 f35 1"/>
              <a:gd name="f38" fmla="*/ f36 f36 1"/>
              <a:gd name="f39" fmla="+- f37 f38 0"/>
              <a:gd name="f40" fmla="sqrt f39"/>
              <a:gd name="f41" fmla="*/ f6 1 f40"/>
              <a:gd name="f42" fmla="*/ f33 f41 1"/>
              <a:gd name="f43" fmla="*/ f34 f41 1"/>
              <a:gd name="f44" fmla="+- 10800 0 f42"/>
              <a:gd name="f45" fmla="+- 10800 0 f43"/>
            </a:gdLst>
            <a:ahLst/>
            <a:cxnLst>
              <a:cxn ang="3cd4">
                <a:pos x="hc" y="t"/>
              </a:cxn>
              <a:cxn ang="0">
                <a:pos x="r" y="vc"/>
              </a:cxn>
              <a:cxn ang="cd4">
                <a:pos x="hc" y="b"/>
              </a:cxn>
              <a:cxn ang="cd2">
                <a:pos x="l" y="vc"/>
              </a:cxn>
              <a:cxn ang="f25">
                <a:pos x="f22" y="f23"/>
              </a:cxn>
            </a:cxnLst>
            <a:rect l="f15" t="f18" r="f16" b="f17"/>
            <a:pathLst>
              <a:path w="21600" h="21600">
                <a:moveTo>
                  <a:pt x="f44" y="f45"/>
                </a:moveTo>
                <a:arcTo wR="f9" hR="f9" stAng="f25" swAng="f28"/>
                <a:close/>
              </a:path>
            </a:pathLst>
          </a:custGeom>
          <a:gradFill>
            <a:gsLst>
              <a:gs pos="0">
                <a:srgbClr val="464658"/>
              </a:gs>
              <a:gs pos="100000">
                <a:srgbClr val="FBFFFF"/>
              </a:gs>
            </a:gsLst>
            <a:lin ang="12180000"/>
          </a:gradFill>
          <a:ln w="25560">
            <a:solidFill>
              <a:srgbClr val="000000"/>
            </a:solidFill>
            <a:prstDash val="solid"/>
            <a:miter/>
          </a:ln>
        </p:spPr>
        <p:txBody>
          <a:bodyPr vert="horz" wrap="square" lIns="0" tIns="0" rIns="0" bIns="0" anchor="t" anchorCtr="0" compatLnSpc="0">
            <a:noAutofit/>
          </a:bodyPr>
          <a:lstStyle/>
          <a:p>
            <a:pPr hangingPunct="0"/>
            <a:endParaRPr lang="pl-PL" sz="1225">
              <a:latin typeface="Arial" pitchFamily="18"/>
              <a:ea typeface="DejaVu Sans" pitchFamily="2"/>
              <a:cs typeface="Lohit Hindi" pitchFamily="2"/>
            </a:endParaRPr>
          </a:p>
        </p:txBody>
      </p:sp>
      <p:sp>
        <p:nvSpPr>
          <p:cNvPr id="8" name="Freeform 7"/>
          <p:cNvSpPr/>
          <p:nvPr/>
        </p:nvSpPr>
        <p:spPr>
          <a:xfrm>
            <a:off x="3172450" y="2512096"/>
            <a:ext cx="669908" cy="669908"/>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10800 f11 1"/>
              <a:gd name="f24" fmla="+- 0 0 f19"/>
              <a:gd name="f25" fmla="+- f20 0 f1"/>
              <a:gd name="f26" fmla="+- f21 0 f1"/>
              <a:gd name="f27" fmla="*/ f24 f0 1"/>
              <a:gd name="f28" fmla="+- f26 0 f25"/>
              <a:gd name="f29" fmla="*/ f27 1 f5"/>
              <a:gd name="f30" fmla="+- f29 0 f1"/>
              <a:gd name="f31" fmla="cos 1 f30"/>
              <a:gd name="f32" fmla="sin 1 f30"/>
              <a:gd name="f33" fmla="+- 0 0 f31"/>
              <a:gd name="f34" fmla="+- 0 0 f32"/>
              <a:gd name="f35" fmla="*/ 10800 f33 1"/>
              <a:gd name="f36" fmla="*/ 10800 f34 1"/>
              <a:gd name="f37" fmla="*/ f35 f35 1"/>
              <a:gd name="f38" fmla="*/ f36 f36 1"/>
              <a:gd name="f39" fmla="+- f37 f38 0"/>
              <a:gd name="f40" fmla="sqrt f39"/>
              <a:gd name="f41" fmla="*/ f6 1 f40"/>
              <a:gd name="f42" fmla="*/ f33 f41 1"/>
              <a:gd name="f43" fmla="*/ f34 f41 1"/>
              <a:gd name="f44" fmla="+- 10800 0 f42"/>
              <a:gd name="f45" fmla="+- 10800 0 f43"/>
            </a:gdLst>
            <a:ahLst/>
            <a:cxnLst>
              <a:cxn ang="3cd4">
                <a:pos x="hc" y="t"/>
              </a:cxn>
              <a:cxn ang="0">
                <a:pos x="r" y="vc"/>
              </a:cxn>
              <a:cxn ang="cd4">
                <a:pos x="hc" y="b"/>
              </a:cxn>
              <a:cxn ang="cd2">
                <a:pos x="l" y="vc"/>
              </a:cxn>
              <a:cxn ang="f25">
                <a:pos x="f22" y="f23"/>
              </a:cxn>
            </a:cxnLst>
            <a:rect l="f15" t="f18" r="f16" b="f17"/>
            <a:pathLst>
              <a:path w="21600" h="21600">
                <a:moveTo>
                  <a:pt x="f44" y="f45"/>
                </a:moveTo>
                <a:arcTo wR="f9" hR="f9" stAng="f25" swAng="f28"/>
                <a:close/>
              </a:path>
            </a:pathLst>
          </a:custGeom>
          <a:gradFill>
            <a:gsLst>
              <a:gs pos="0">
                <a:srgbClr val="464658"/>
              </a:gs>
              <a:gs pos="100000">
                <a:srgbClr val="FBFFFF"/>
              </a:gs>
            </a:gsLst>
            <a:lin ang="12180000"/>
          </a:gradFill>
          <a:ln w="25560">
            <a:solidFill>
              <a:srgbClr val="000000"/>
            </a:solidFill>
            <a:prstDash val="solid"/>
            <a:miter/>
          </a:ln>
        </p:spPr>
        <p:txBody>
          <a:bodyPr vert="horz" wrap="square" lIns="0" tIns="0" rIns="0" bIns="0" anchor="t" anchorCtr="0" compatLnSpc="0">
            <a:noAutofit/>
          </a:bodyPr>
          <a:lstStyle/>
          <a:p>
            <a:pPr hangingPunct="0"/>
            <a:endParaRPr lang="pl-PL" sz="1225">
              <a:latin typeface="Arial" pitchFamily="18"/>
              <a:ea typeface="DejaVu Sans" pitchFamily="2"/>
              <a:cs typeface="Lohit Hindi" pitchFamily="2"/>
            </a:endParaRPr>
          </a:p>
        </p:txBody>
      </p:sp>
      <p:sp>
        <p:nvSpPr>
          <p:cNvPr id="9" name="Freeform 8"/>
          <p:cNvSpPr/>
          <p:nvPr/>
        </p:nvSpPr>
        <p:spPr>
          <a:xfrm>
            <a:off x="3674821" y="1594309"/>
            <a:ext cx="669908" cy="669908"/>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10800 f11 1"/>
              <a:gd name="f24" fmla="+- 0 0 f19"/>
              <a:gd name="f25" fmla="+- f20 0 f1"/>
              <a:gd name="f26" fmla="+- f21 0 f1"/>
              <a:gd name="f27" fmla="*/ f24 f0 1"/>
              <a:gd name="f28" fmla="+- f26 0 f25"/>
              <a:gd name="f29" fmla="*/ f27 1 f5"/>
              <a:gd name="f30" fmla="+- f29 0 f1"/>
              <a:gd name="f31" fmla="cos 1 f30"/>
              <a:gd name="f32" fmla="sin 1 f30"/>
              <a:gd name="f33" fmla="+- 0 0 f31"/>
              <a:gd name="f34" fmla="+- 0 0 f32"/>
              <a:gd name="f35" fmla="*/ 10800 f33 1"/>
              <a:gd name="f36" fmla="*/ 10800 f34 1"/>
              <a:gd name="f37" fmla="*/ f35 f35 1"/>
              <a:gd name="f38" fmla="*/ f36 f36 1"/>
              <a:gd name="f39" fmla="+- f37 f38 0"/>
              <a:gd name="f40" fmla="sqrt f39"/>
              <a:gd name="f41" fmla="*/ f6 1 f40"/>
              <a:gd name="f42" fmla="*/ f33 f41 1"/>
              <a:gd name="f43" fmla="*/ f34 f41 1"/>
              <a:gd name="f44" fmla="+- 10800 0 f42"/>
              <a:gd name="f45" fmla="+- 10800 0 f43"/>
            </a:gdLst>
            <a:ahLst/>
            <a:cxnLst>
              <a:cxn ang="3cd4">
                <a:pos x="hc" y="t"/>
              </a:cxn>
              <a:cxn ang="0">
                <a:pos x="r" y="vc"/>
              </a:cxn>
              <a:cxn ang="cd4">
                <a:pos x="hc" y="b"/>
              </a:cxn>
              <a:cxn ang="cd2">
                <a:pos x="l" y="vc"/>
              </a:cxn>
              <a:cxn ang="f25">
                <a:pos x="f22" y="f23"/>
              </a:cxn>
            </a:cxnLst>
            <a:rect l="f15" t="f18" r="f16" b="f17"/>
            <a:pathLst>
              <a:path w="21600" h="21600">
                <a:moveTo>
                  <a:pt x="f44" y="f45"/>
                </a:moveTo>
                <a:arcTo wR="f9" hR="f9" stAng="f25" swAng="f28"/>
                <a:close/>
              </a:path>
            </a:pathLst>
          </a:custGeom>
          <a:gradFill>
            <a:gsLst>
              <a:gs pos="0">
                <a:srgbClr val="464658"/>
              </a:gs>
              <a:gs pos="100000">
                <a:srgbClr val="FBFFFF"/>
              </a:gs>
            </a:gsLst>
            <a:lin ang="12180000"/>
          </a:gradFill>
          <a:ln w="25560">
            <a:solidFill>
              <a:srgbClr val="000000"/>
            </a:solidFill>
            <a:prstDash val="solid"/>
            <a:miter/>
          </a:ln>
        </p:spPr>
        <p:txBody>
          <a:bodyPr vert="horz" wrap="square" lIns="0" tIns="0" rIns="0" bIns="0" anchor="t" anchorCtr="0" compatLnSpc="0">
            <a:noAutofit/>
          </a:bodyPr>
          <a:lstStyle/>
          <a:p>
            <a:pPr hangingPunct="0"/>
            <a:endParaRPr lang="pl-PL" sz="1225">
              <a:latin typeface="Arial" pitchFamily="18"/>
              <a:ea typeface="DejaVu Sans" pitchFamily="2"/>
              <a:cs typeface="Lohit Hindi" pitchFamily="2"/>
            </a:endParaRPr>
          </a:p>
        </p:txBody>
      </p:sp>
      <p:sp>
        <p:nvSpPr>
          <p:cNvPr id="10" name="Freeform 9"/>
          <p:cNvSpPr/>
          <p:nvPr/>
        </p:nvSpPr>
        <p:spPr>
          <a:xfrm>
            <a:off x="1906361" y="1373373"/>
            <a:ext cx="790174" cy="355162"/>
          </a:xfrm>
          <a:custGeom>
            <a:avLst>
              <a:gd name="f0" fmla="val 6113"/>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86CD4D"/>
          </a:solidFill>
          <a:ln w="25560">
            <a:solidFill>
              <a:srgbClr val="000000"/>
            </a:solidFill>
            <a:prstDash val="solid"/>
            <a:miter/>
          </a:ln>
        </p:spPr>
        <p:txBody>
          <a:bodyPr vert="horz" wrap="square" lIns="0" tIns="0" rIns="0" bIns="0" anchor="ctr" anchorCtr="0" compatLnSpc="0">
            <a:noAutofit/>
          </a:bodyPr>
          <a:lstStyle/>
          <a:p>
            <a:pPr algn="ctr" hangingPunct="0"/>
            <a:r>
              <a:rPr lang="pl-PL" sz="1497">
                <a:solidFill>
                  <a:srgbClr val="FFFFFF"/>
                </a:solidFill>
                <a:effectLst>
                  <a:outerShdw dist="17961" dir="2700000">
                    <a:scrgbClr r="0" g="0" b="0"/>
                  </a:outerShdw>
                </a:effectLst>
                <a:latin typeface="DejaVu Sans" pitchFamily="34"/>
                <a:ea typeface="Gill Sans" pitchFamily="2"/>
                <a:cs typeface="Gill Sans" pitchFamily="2"/>
              </a:rPr>
              <a:t>client</a:t>
            </a:r>
          </a:p>
        </p:txBody>
      </p:sp>
      <p:sp>
        <p:nvSpPr>
          <p:cNvPr id="11" name="Straight Connector 10"/>
          <p:cNvSpPr/>
          <p:nvPr/>
        </p:nvSpPr>
        <p:spPr>
          <a:xfrm flipH="1" flipV="1">
            <a:off x="2683307" y="1661178"/>
            <a:ext cx="1004741" cy="214321"/>
          </a:xfrm>
          <a:prstGeom prst="line">
            <a:avLst/>
          </a:prstGeom>
          <a:noFill/>
          <a:ln w="38160">
            <a:solidFill>
              <a:srgbClr val="343434"/>
            </a:solidFill>
            <a:prstDash val="solid"/>
            <a:miter/>
            <a:headEnd type="arrow"/>
          </a:ln>
        </p:spPr>
        <p:txBody>
          <a:bodyPr vert="horz" wrap="square" lIns="0" tIns="0" rIns="0" bIns="0" anchor="t" anchorCtr="0" compatLnSpc="0">
            <a:noAutofit/>
          </a:bodyPr>
          <a:lstStyle/>
          <a:p>
            <a:pPr hangingPunct="0"/>
            <a:endParaRPr lang="pl-PL" sz="1225">
              <a:latin typeface="Arial" pitchFamily="18"/>
              <a:ea typeface="DejaVu Sans" pitchFamily="2"/>
              <a:cs typeface="Lohit Hindi" pitchFamily="2"/>
            </a:endParaRPr>
          </a:p>
        </p:txBody>
      </p:sp>
      <p:sp>
        <p:nvSpPr>
          <p:cNvPr id="12" name="Freeform 11"/>
          <p:cNvSpPr/>
          <p:nvPr/>
        </p:nvSpPr>
        <p:spPr>
          <a:xfrm>
            <a:off x="3232706" y="2639220"/>
            <a:ext cx="281190" cy="201095"/>
          </a:xfrm>
          <a:custGeom>
            <a:avLst>
              <a:gd name="f0" fmla="val 10800"/>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98B7FE"/>
          </a:solidFill>
          <a:ln w="25560">
            <a:solidFill>
              <a:srgbClr val="000000"/>
            </a:solidFill>
            <a:prstDash val="solid"/>
            <a:miter/>
          </a:ln>
        </p:spPr>
        <p:txBody>
          <a:bodyPr vert="horz" wrap="none" lIns="0" tIns="0" rIns="0" bIns="0" anchor="ctr" anchorCtr="1" compatLnSpc="0">
            <a:noAutofit/>
          </a:bodyPr>
          <a:lstStyle/>
          <a:p>
            <a:pPr hangingPunct="0"/>
            <a:r>
              <a:rPr lang="pl-PL" sz="1225">
                <a:latin typeface="Arial" pitchFamily="18"/>
                <a:ea typeface="DejaVu Sans" pitchFamily="2"/>
                <a:cs typeface="Lohit Hindi" pitchFamily="2"/>
              </a:rPr>
              <a:t>p3</a:t>
            </a:r>
          </a:p>
        </p:txBody>
      </p:sp>
      <p:sp>
        <p:nvSpPr>
          <p:cNvPr id="13" name="Straight Connector 12"/>
          <p:cNvSpPr/>
          <p:nvPr/>
        </p:nvSpPr>
        <p:spPr>
          <a:xfrm flipH="1" flipV="1">
            <a:off x="4317786" y="2096679"/>
            <a:ext cx="1058382" cy="589324"/>
          </a:xfrm>
          <a:prstGeom prst="line">
            <a:avLst/>
          </a:prstGeom>
          <a:noFill/>
          <a:ln w="38160">
            <a:solidFill>
              <a:srgbClr val="000000"/>
            </a:solidFill>
            <a:custDash>
              <a:ds d="99057" sp="99057"/>
            </a:custDash>
            <a:miter/>
            <a:headEnd type="arrow"/>
          </a:ln>
        </p:spPr>
        <p:txBody>
          <a:bodyPr vert="horz" wrap="square" lIns="0" tIns="0" rIns="0" bIns="0" anchor="t" anchorCtr="0" compatLnSpc="0">
            <a:noAutofit/>
          </a:bodyPr>
          <a:lstStyle/>
          <a:p>
            <a:pPr hangingPunct="0"/>
            <a:endParaRPr lang="pl-PL" sz="1225">
              <a:latin typeface="Arial" pitchFamily="18"/>
              <a:ea typeface="DejaVu Sans" pitchFamily="2"/>
              <a:cs typeface="Lohit Hindi" pitchFamily="2"/>
            </a:endParaRPr>
          </a:p>
        </p:txBody>
      </p:sp>
      <p:sp>
        <p:nvSpPr>
          <p:cNvPr id="14" name="Straight Connector 13"/>
          <p:cNvSpPr/>
          <p:nvPr/>
        </p:nvSpPr>
        <p:spPr>
          <a:xfrm flipH="1" flipV="1">
            <a:off x="4157106" y="2230661"/>
            <a:ext cx="830588" cy="1252374"/>
          </a:xfrm>
          <a:prstGeom prst="line">
            <a:avLst/>
          </a:prstGeom>
          <a:noFill/>
          <a:ln w="38160">
            <a:solidFill>
              <a:srgbClr val="000000"/>
            </a:solidFill>
            <a:custDash>
              <a:ds d="99057" sp="99057"/>
            </a:custDash>
            <a:miter/>
            <a:headEnd type="arrow"/>
          </a:ln>
        </p:spPr>
        <p:txBody>
          <a:bodyPr vert="horz" wrap="square" lIns="0" tIns="0" rIns="0" bIns="0" anchor="t" anchorCtr="0" compatLnSpc="0">
            <a:noAutofit/>
          </a:bodyPr>
          <a:lstStyle/>
          <a:p>
            <a:pPr hangingPunct="0"/>
            <a:endParaRPr lang="pl-PL" sz="1225">
              <a:latin typeface="Arial" pitchFamily="18"/>
              <a:ea typeface="DejaVu Sans" pitchFamily="2"/>
              <a:cs typeface="Lohit Hindi" pitchFamily="2"/>
            </a:endParaRPr>
          </a:p>
        </p:txBody>
      </p:sp>
      <p:sp>
        <p:nvSpPr>
          <p:cNvPr id="15" name="Straight Connector 14"/>
          <p:cNvSpPr/>
          <p:nvPr/>
        </p:nvSpPr>
        <p:spPr>
          <a:xfrm flipV="1">
            <a:off x="3660859" y="2237275"/>
            <a:ext cx="160925" cy="307154"/>
          </a:xfrm>
          <a:prstGeom prst="line">
            <a:avLst/>
          </a:prstGeom>
          <a:noFill/>
          <a:ln w="38160">
            <a:solidFill>
              <a:srgbClr val="000000"/>
            </a:solidFill>
            <a:custDash>
              <a:ds d="99057" sp="99057"/>
            </a:custDash>
            <a:miter/>
            <a:headEnd type="arrow"/>
          </a:ln>
        </p:spPr>
        <p:txBody>
          <a:bodyPr vert="horz" wrap="square" lIns="0" tIns="0" rIns="0" bIns="0" anchor="t" anchorCtr="0" compatLnSpc="0">
            <a:noAutofit/>
          </a:bodyPr>
          <a:lstStyle/>
          <a:p>
            <a:pPr hangingPunct="0"/>
            <a:endParaRPr lang="pl-PL" sz="1225">
              <a:latin typeface="Arial" pitchFamily="18"/>
              <a:ea typeface="DejaVu Sans" pitchFamily="2"/>
              <a:cs typeface="Lohit Hindi" pitchFamily="2"/>
            </a:endParaRPr>
          </a:p>
        </p:txBody>
      </p:sp>
      <p:sp>
        <p:nvSpPr>
          <p:cNvPr id="16" name="Freeform 15"/>
          <p:cNvSpPr/>
          <p:nvPr/>
        </p:nvSpPr>
        <p:spPr>
          <a:xfrm>
            <a:off x="3513895" y="2743318"/>
            <a:ext cx="281190" cy="201095"/>
          </a:xfrm>
          <a:custGeom>
            <a:avLst>
              <a:gd name="f0" fmla="val 10800"/>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98B7FE"/>
          </a:solidFill>
          <a:ln w="25560">
            <a:solidFill>
              <a:srgbClr val="000000"/>
            </a:solidFill>
            <a:prstDash val="solid"/>
            <a:miter/>
          </a:ln>
        </p:spPr>
        <p:txBody>
          <a:bodyPr vert="horz" wrap="none" lIns="0" tIns="0" rIns="0" bIns="0" anchor="ctr" anchorCtr="1" compatLnSpc="0">
            <a:noAutofit/>
          </a:bodyPr>
          <a:lstStyle/>
          <a:p>
            <a:pPr hangingPunct="0"/>
            <a:r>
              <a:rPr lang="pl-PL" sz="1021">
                <a:latin typeface="Arial" pitchFamily="18"/>
                <a:ea typeface="DejaVu Sans" pitchFamily="2"/>
                <a:cs typeface="Lohit Hindi" pitchFamily="2"/>
              </a:rPr>
              <a:t>p1</a:t>
            </a:r>
          </a:p>
        </p:txBody>
      </p:sp>
      <p:sp>
        <p:nvSpPr>
          <p:cNvPr id="17" name="Freeform 16"/>
          <p:cNvSpPr/>
          <p:nvPr/>
        </p:nvSpPr>
        <p:spPr>
          <a:xfrm>
            <a:off x="3261854" y="2890282"/>
            <a:ext cx="281190" cy="201095"/>
          </a:xfrm>
          <a:custGeom>
            <a:avLst>
              <a:gd name="f0" fmla="val 10800"/>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98B7FE"/>
          </a:solidFill>
          <a:ln w="25560">
            <a:solidFill>
              <a:srgbClr val="000000"/>
            </a:solidFill>
            <a:prstDash val="solid"/>
            <a:miter/>
          </a:ln>
        </p:spPr>
        <p:txBody>
          <a:bodyPr vert="horz" wrap="none" lIns="0" tIns="0" rIns="0" bIns="0" anchor="ctr" anchorCtr="1" compatLnSpc="0">
            <a:noAutofit/>
          </a:bodyPr>
          <a:lstStyle/>
          <a:p>
            <a:pPr hangingPunct="0"/>
            <a:r>
              <a:rPr lang="pl-PL" sz="1021">
                <a:latin typeface="Arial" pitchFamily="18"/>
                <a:ea typeface="DejaVu Sans" pitchFamily="2"/>
                <a:cs typeface="Lohit Hindi" pitchFamily="2"/>
              </a:rPr>
              <a:t>p6</a:t>
            </a:r>
          </a:p>
        </p:txBody>
      </p:sp>
      <p:sp>
        <p:nvSpPr>
          <p:cNvPr id="18" name="Freeform 17"/>
          <p:cNvSpPr/>
          <p:nvPr/>
        </p:nvSpPr>
        <p:spPr>
          <a:xfrm>
            <a:off x="5417317" y="2689187"/>
            <a:ext cx="281190" cy="201095"/>
          </a:xfrm>
          <a:custGeom>
            <a:avLst>
              <a:gd name="f0" fmla="val 10800"/>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98B7FE"/>
          </a:solidFill>
          <a:ln w="25560">
            <a:solidFill>
              <a:srgbClr val="000000"/>
            </a:solidFill>
            <a:prstDash val="solid"/>
            <a:miter/>
          </a:ln>
        </p:spPr>
        <p:txBody>
          <a:bodyPr vert="horz" wrap="none" lIns="0" tIns="0" rIns="0" bIns="0" anchor="ctr" anchorCtr="1" compatLnSpc="0">
            <a:noAutofit/>
          </a:bodyPr>
          <a:lstStyle/>
          <a:p>
            <a:pPr hangingPunct="0"/>
            <a:r>
              <a:rPr lang="pl-PL" sz="1021">
                <a:latin typeface="Arial" pitchFamily="18"/>
                <a:ea typeface="DejaVu Sans" pitchFamily="2"/>
                <a:cs typeface="Lohit Hindi" pitchFamily="2"/>
              </a:rPr>
              <a:t>p1</a:t>
            </a:r>
          </a:p>
        </p:txBody>
      </p:sp>
      <p:sp>
        <p:nvSpPr>
          <p:cNvPr id="19" name="Freeform 18"/>
          <p:cNvSpPr/>
          <p:nvPr/>
        </p:nvSpPr>
        <p:spPr>
          <a:xfrm>
            <a:off x="3232706" y="2639464"/>
            <a:ext cx="281190" cy="201095"/>
          </a:xfrm>
          <a:custGeom>
            <a:avLst>
              <a:gd name="f0" fmla="val 10800"/>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98B7FE"/>
          </a:solidFill>
          <a:ln w="25560">
            <a:solidFill>
              <a:srgbClr val="000000"/>
            </a:solidFill>
            <a:prstDash val="solid"/>
            <a:miter/>
          </a:ln>
        </p:spPr>
        <p:txBody>
          <a:bodyPr vert="horz" wrap="none" lIns="0" tIns="0" rIns="0" bIns="0" anchor="ctr" anchorCtr="1" compatLnSpc="0">
            <a:noAutofit/>
          </a:bodyPr>
          <a:lstStyle/>
          <a:p>
            <a:pPr hangingPunct="0"/>
            <a:r>
              <a:rPr lang="pl-PL" sz="1021">
                <a:latin typeface="Arial" pitchFamily="18"/>
                <a:ea typeface="DejaVu Sans" pitchFamily="2"/>
                <a:cs typeface="Lohit Hindi" pitchFamily="2"/>
              </a:rPr>
              <a:t>p3</a:t>
            </a:r>
          </a:p>
        </p:txBody>
      </p:sp>
      <p:sp>
        <p:nvSpPr>
          <p:cNvPr id="20" name="Freeform 19"/>
          <p:cNvSpPr/>
          <p:nvPr/>
        </p:nvSpPr>
        <p:spPr>
          <a:xfrm>
            <a:off x="4865715" y="3625099"/>
            <a:ext cx="281190" cy="201095"/>
          </a:xfrm>
          <a:custGeom>
            <a:avLst>
              <a:gd name="f0" fmla="val 10800"/>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98B7FE"/>
          </a:solidFill>
          <a:ln w="25560">
            <a:solidFill>
              <a:srgbClr val="000000"/>
            </a:solidFill>
            <a:prstDash val="solid"/>
            <a:miter/>
          </a:ln>
        </p:spPr>
        <p:txBody>
          <a:bodyPr vert="horz" wrap="none" lIns="0" tIns="0" rIns="0" bIns="0" anchor="ctr" anchorCtr="1" compatLnSpc="0">
            <a:noAutofit/>
          </a:bodyPr>
          <a:lstStyle/>
          <a:p>
            <a:pPr hangingPunct="0"/>
            <a:r>
              <a:rPr lang="pl-PL" sz="1021">
                <a:latin typeface="Arial" pitchFamily="18"/>
                <a:ea typeface="DejaVu Sans" pitchFamily="2"/>
                <a:cs typeface="Lohit Hindi" pitchFamily="2"/>
              </a:rPr>
              <a:t>p1</a:t>
            </a:r>
          </a:p>
        </p:txBody>
      </p:sp>
      <p:sp>
        <p:nvSpPr>
          <p:cNvPr id="21" name="TextBox 20"/>
          <p:cNvSpPr txBox="1"/>
          <p:nvPr/>
        </p:nvSpPr>
        <p:spPr>
          <a:xfrm>
            <a:off x="3492097" y="1331979"/>
            <a:ext cx="944660" cy="242459"/>
          </a:xfrm>
          <a:prstGeom prst="rect">
            <a:avLst/>
          </a:prstGeom>
          <a:noFill/>
          <a:ln>
            <a:noFill/>
          </a:ln>
        </p:spPr>
        <p:txBody>
          <a:bodyPr vert="horz" wrap="none" lIns="61235" tIns="30617" rIns="61235" bIns="30617" anchorCtr="0" compatLnSpc="0">
            <a:spAutoFit/>
          </a:bodyPr>
          <a:lstStyle/>
          <a:p>
            <a:pPr hangingPunct="0"/>
            <a:r>
              <a:rPr lang="pl-PL" sz="1225">
                <a:latin typeface="Arial" pitchFamily="18"/>
                <a:ea typeface="DejaVu Sans" pitchFamily="2"/>
                <a:cs typeface="Lohit Hindi" pitchFamily="2"/>
              </a:rPr>
              <a:t>Coordinator</a:t>
            </a:r>
          </a:p>
        </p:txBody>
      </p:sp>
      <p:sp>
        <p:nvSpPr>
          <p:cNvPr id="22" name="TextBox 21"/>
          <p:cNvSpPr txBox="1"/>
          <p:nvPr/>
        </p:nvSpPr>
        <p:spPr>
          <a:xfrm>
            <a:off x="6005907" y="2743318"/>
            <a:ext cx="647592" cy="242459"/>
          </a:xfrm>
          <a:prstGeom prst="rect">
            <a:avLst/>
          </a:prstGeom>
          <a:noFill/>
          <a:ln>
            <a:noFill/>
          </a:ln>
        </p:spPr>
        <p:txBody>
          <a:bodyPr vert="horz" wrap="none" lIns="61235" tIns="30617" rIns="61235" bIns="30617" anchorCtr="0" compatLnSpc="0">
            <a:spAutoFit/>
          </a:bodyPr>
          <a:lstStyle/>
          <a:p>
            <a:pPr hangingPunct="0"/>
            <a:r>
              <a:rPr lang="pl-PL" sz="1225">
                <a:latin typeface="Arial" pitchFamily="18"/>
                <a:ea typeface="DejaVu Sans" pitchFamily="2"/>
                <a:cs typeface="Lohit Hindi" pitchFamily="2"/>
              </a:rPr>
              <a:t>Replica</a:t>
            </a:r>
          </a:p>
        </p:txBody>
      </p:sp>
      <p:sp>
        <p:nvSpPr>
          <p:cNvPr id="23" name="TextBox 22"/>
          <p:cNvSpPr txBox="1"/>
          <p:nvPr/>
        </p:nvSpPr>
        <p:spPr>
          <a:xfrm>
            <a:off x="5451120" y="3928333"/>
            <a:ext cx="647592" cy="242459"/>
          </a:xfrm>
          <a:prstGeom prst="rect">
            <a:avLst/>
          </a:prstGeom>
          <a:noFill/>
          <a:ln>
            <a:noFill/>
          </a:ln>
        </p:spPr>
        <p:txBody>
          <a:bodyPr vert="horz" wrap="none" lIns="61235" tIns="30617" rIns="61235" bIns="30617" anchorCtr="0" compatLnSpc="0">
            <a:spAutoFit/>
          </a:bodyPr>
          <a:lstStyle/>
          <a:p>
            <a:pPr hangingPunct="0"/>
            <a:r>
              <a:rPr lang="pl-PL" sz="1225">
                <a:latin typeface="Arial" pitchFamily="18"/>
                <a:ea typeface="DejaVu Sans" pitchFamily="2"/>
                <a:cs typeface="Lohit Hindi" pitchFamily="2"/>
              </a:rPr>
              <a:t>Replica</a:t>
            </a:r>
          </a:p>
        </p:txBody>
      </p:sp>
      <p:sp>
        <p:nvSpPr>
          <p:cNvPr id="24" name="TextBox 23"/>
          <p:cNvSpPr txBox="1"/>
          <p:nvPr/>
        </p:nvSpPr>
        <p:spPr>
          <a:xfrm>
            <a:off x="3148692" y="3242503"/>
            <a:ext cx="647592" cy="242459"/>
          </a:xfrm>
          <a:prstGeom prst="rect">
            <a:avLst/>
          </a:prstGeom>
          <a:noFill/>
          <a:ln>
            <a:noFill/>
          </a:ln>
        </p:spPr>
        <p:txBody>
          <a:bodyPr vert="horz" wrap="none" lIns="61235" tIns="30617" rIns="61235" bIns="30617" anchorCtr="0" compatLnSpc="0">
            <a:spAutoFit/>
          </a:bodyPr>
          <a:lstStyle/>
          <a:p>
            <a:pPr hangingPunct="0"/>
            <a:r>
              <a:rPr lang="pl-PL" sz="1225">
                <a:latin typeface="Arial" pitchFamily="18"/>
                <a:ea typeface="DejaVu Sans" pitchFamily="2"/>
                <a:cs typeface="Lohit Hindi" pitchFamily="2"/>
              </a:rPr>
              <a:t>Replica</a:t>
            </a:r>
          </a:p>
        </p:txBody>
      </p:sp>
      <p:sp>
        <p:nvSpPr>
          <p:cNvPr id="25" name="Straight Connector 24"/>
          <p:cNvSpPr/>
          <p:nvPr/>
        </p:nvSpPr>
        <p:spPr>
          <a:xfrm flipH="1" flipV="1">
            <a:off x="3983934" y="2230906"/>
            <a:ext cx="48988" cy="1198733"/>
          </a:xfrm>
          <a:prstGeom prst="line">
            <a:avLst/>
          </a:prstGeom>
          <a:noFill/>
          <a:ln w="38160">
            <a:solidFill>
              <a:srgbClr val="000000"/>
            </a:solidFill>
            <a:custDash>
              <a:ds d="99057" sp="99057"/>
            </a:custDash>
            <a:miter/>
            <a:headEnd type="arrow"/>
          </a:ln>
        </p:spPr>
        <p:txBody>
          <a:bodyPr vert="horz" wrap="square" lIns="0" tIns="0" rIns="0" bIns="0" anchor="t" anchorCtr="0" compatLnSpc="0">
            <a:noAutofit/>
          </a:bodyPr>
          <a:lstStyle/>
          <a:p>
            <a:pPr hangingPunct="0"/>
            <a:endParaRPr lang="pl-PL" sz="1225">
              <a:latin typeface="Arial" pitchFamily="18"/>
              <a:ea typeface="DejaVu Sans" pitchFamily="2"/>
              <a:cs typeface="Lohit Hindi" pitchFamily="2"/>
            </a:endParaRPr>
          </a:p>
        </p:txBody>
      </p:sp>
      <p:sp>
        <p:nvSpPr>
          <p:cNvPr id="26" name="Straight Connector 25"/>
          <p:cNvSpPr/>
          <p:nvPr/>
        </p:nvSpPr>
        <p:spPr>
          <a:xfrm flipH="1">
            <a:off x="4344729" y="1910525"/>
            <a:ext cx="475672" cy="0"/>
          </a:xfrm>
          <a:prstGeom prst="line">
            <a:avLst/>
          </a:prstGeom>
          <a:noFill/>
          <a:ln w="38160">
            <a:solidFill>
              <a:srgbClr val="000000"/>
            </a:solidFill>
            <a:custDash>
              <a:ds d="99057" sp="99057"/>
            </a:custDash>
            <a:miter/>
            <a:headEnd type="arrow"/>
          </a:ln>
        </p:spPr>
        <p:txBody>
          <a:bodyPr vert="horz" wrap="square" lIns="0" tIns="0" rIns="0" bIns="0" anchor="t" anchorCtr="0" compatLnSpc="0">
            <a:noAutofit/>
          </a:bodyPr>
          <a:lstStyle/>
          <a:p>
            <a:pPr hangingPunct="0"/>
            <a:endParaRPr lang="pl-PL" sz="1225">
              <a:latin typeface="Arial" pitchFamily="18"/>
              <a:ea typeface="DejaVu Sans" pitchFamily="2"/>
              <a:cs typeface="Lohit Hindi" pitchFamily="2"/>
            </a:endParaRPr>
          </a:p>
        </p:txBody>
      </p:sp>
      <p:sp>
        <p:nvSpPr>
          <p:cNvPr id="27" name="Freeform 26"/>
          <p:cNvSpPr/>
          <p:nvPr/>
        </p:nvSpPr>
        <p:spPr>
          <a:xfrm>
            <a:off x="3751732" y="3521980"/>
            <a:ext cx="281190" cy="201095"/>
          </a:xfrm>
          <a:custGeom>
            <a:avLst>
              <a:gd name="f0" fmla="val 10800"/>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98B7FE"/>
          </a:solidFill>
          <a:ln w="25560">
            <a:solidFill>
              <a:srgbClr val="000000"/>
            </a:solidFill>
            <a:prstDash val="solid"/>
            <a:miter/>
          </a:ln>
        </p:spPr>
        <p:txBody>
          <a:bodyPr vert="horz" wrap="none" lIns="0" tIns="0" rIns="0" bIns="0" anchor="ctr" anchorCtr="1" compatLnSpc="0">
            <a:noAutofit/>
          </a:bodyPr>
          <a:lstStyle/>
          <a:p>
            <a:pPr hangingPunct="0"/>
            <a:r>
              <a:rPr lang="pl-PL" sz="1021">
                <a:latin typeface="Arial" pitchFamily="18"/>
                <a:ea typeface="DejaVu Sans" pitchFamily="2"/>
                <a:cs typeface="Lohit Hindi" pitchFamily="2"/>
              </a:rPr>
              <a:t>p3</a:t>
            </a:r>
          </a:p>
        </p:txBody>
      </p:sp>
      <p:sp>
        <p:nvSpPr>
          <p:cNvPr id="28" name="Freeform 27"/>
          <p:cNvSpPr/>
          <p:nvPr/>
        </p:nvSpPr>
        <p:spPr>
          <a:xfrm>
            <a:off x="4878452" y="1709431"/>
            <a:ext cx="281190" cy="201095"/>
          </a:xfrm>
          <a:custGeom>
            <a:avLst>
              <a:gd name="f0" fmla="val 10800"/>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98B7FE"/>
          </a:solidFill>
          <a:ln w="25560">
            <a:solidFill>
              <a:srgbClr val="000000"/>
            </a:solidFill>
            <a:prstDash val="solid"/>
            <a:miter/>
          </a:ln>
        </p:spPr>
        <p:txBody>
          <a:bodyPr vert="horz" wrap="none" lIns="0" tIns="0" rIns="0" bIns="0" anchor="ctr" anchorCtr="1" compatLnSpc="0">
            <a:noAutofit/>
          </a:bodyPr>
          <a:lstStyle/>
          <a:p>
            <a:pPr hangingPunct="0"/>
            <a:r>
              <a:rPr lang="pl-PL" sz="1021">
                <a:latin typeface="Arial" pitchFamily="18"/>
                <a:ea typeface="DejaVu Sans" pitchFamily="2"/>
                <a:cs typeface="Lohit Hindi" pitchFamily="2"/>
              </a:rPr>
              <a:t>p3</a:t>
            </a:r>
          </a:p>
        </p:txBody>
      </p:sp>
      <p:sp>
        <p:nvSpPr>
          <p:cNvPr id="29" name="Freeform 28"/>
          <p:cNvSpPr/>
          <p:nvPr/>
        </p:nvSpPr>
        <p:spPr>
          <a:xfrm>
            <a:off x="3232706" y="2639709"/>
            <a:ext cx="281190" cy="201095"/>
          </a:xfrm>
          <a:custGeom>
            <a:avLst>
              <a:gd name="f0" fmla="val 10800"/>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98B7FE"/>
          </a:solidFill>
          <a:ln w="25560">
            <a:solidFill>
              <a:srgbClr val="000000"/>
            </a:solidFill>
            <a:prstDash val="solid"/>
            <a:miter/>
          </a:ln>
        </p:spPr>
        <p:txBody>
          <a:bodyPr vert="horz" wrap="none" lIns="0" tIns="0" rIns="0" bIns="0" anchor="ctr" anchorCtr="1" compatLnSpc="0">
            <a:noAutofit/>
          </a:bodyPr>
          <a:lstStyle/>
          <a:p>
            <a:pPr hangingPunct="0"/>
            <a:r>
              <a:rPr lang="pl-PL" sz="1021">
                <a:latin typeface="Arial" pitchFamily="18"/>
                <a:ea typeface="DejaVu Sans" pitchFamily="2"/>
                <a:cs typeface="Lohit Hindi" pitchFamily="2"/>
              </a:rPr>
              <a:t>p3</a:t>
            </a:r>
          </a:p>
        </p:txBody>
      </p:sp>
      <p:sp>
        <p:nvSpPr>
          <p:cNvPr id="30" name="Freeform 29"/>
          <p:cNvSpPr/>
          <p:nvPr/>
        </p:nvSpPr>
        <p:spPr>
          <a:xfrm>
            <a:off x="3702744" y="1714575"/>
            <a:ext cx="281190" cy="201095"/>
          </a:xfrm>
          <a:custGeom>
            <a:avLst>
              <a:gd name="f0" fmla="val 10800"/>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98B7FE"/>
          </a:solidFill>
          <a:ln w="25560">
            <a:solidFill>
              <a:srgbClr val="000000"/>
            </a:solidFill>
            <a:prstDash val="solid"/>
            <a:miter/>
          </a:ln>
        </p:spPr>
        <p:txBody>
          <a:bodyPr vert="horz" wrap="none" lIns="0" tIns="0" rIns="0" bIns="0" anchor="ctr" anchorCtr="1" compatLnSpc="0">
            <a:noAutofit/>
          </a:bodyPr>
          <a:lstStyle/>
          <a:p>
            <a:pPr hangingPunct="0"/>
            <a:r>
              <a:rPr lang="pl-PL" sz="1021">
                <a:latin typeface="Arial" pitchFamily="18"/>
                <a:ea typeface="DejaVu Sans" pitchFamily="2"/>
                <a:cs typeface="Lohit Hindi" pitchFamily="2"/>
              </a:rPr>
              <a:t>p6</a:t>
            </a:r>
          </a:p>
        </p:txBody>
      </p:sp>
      <p:sp>
        <p:nvSpPr>
          <p:cNvPr id="31" name="Freeform 30"/>
          <p:cNvSpPr/>
          <p:nvPr/>
        </p:nvSpPr>
        <p:spPr>
          <a:xfrm>
            <a:off x="5061666" y="3815907"/>
            <a:ext cx="281190" cy="201095"/>
          </a:xfrm>
          <a:custGeom>
            <a:avLst>
              <a:gd name="f0" fmla="val 10800"/>
            </a:avLst>
            <a:gdLst>
              <a:gd name="f1" fmla="val 10800000"/>
              <a:gd name="f2" fmla="val 5400000"/>
              <a:gd name="f3" fmla="val 16200000"/>
              <a:gd name="f4" fmla="val 180"/>
              <a:gd name="f5" fmla="val w"/>
              <a:gd name="f6" fmla="val h"/>
              <a:gd name="f7" fmla="val ss"/>
              <a:gd name="f8" fmla="val 0"/>
              <a:gd name="f9" fmla="*/ 5419351 1 1725033"/>
              <a:gd name="f10" fmla="val 45"/>
              <a:gd name="f11" fmla="val 10800"/>
              <a:gd name="f12" fmla="val -2147483647"/>
              <a:gd name="f13" fmla="val 2147483647"/>
              <a:gd name="f14" fmla="+- 0 0 0"/>
              <a:gd name="f15" fmla="abs f5"/>
              <a:gd name="f16" fmla="abs f6"/>
              <a:gd name="f17" fmla="abs f7"/>
              <a:gd name="f18" fmla="*/ f9 1 180"/>
              <a:gd name="f19" fmla="pin 0 f0 10800"/>
              <a:gd name="f20" fmla="+- 0 0 f2"/>
              <a:gd name="f21" fmla="*/ f14 f1 1"/>
              <a:gd name="f22" fmla="?: f15 f5 1"/>
              <a:gd name="f23" fmla="?: f16 f6 1"/>
              <a:gd name="f24" fmla="?: f17 f7 1"/>
              <a:gd name="f25" fmla="*/ f10 f18 1"/>
              <a:gd name="f26" fmla="+- f8 f19 0"/>
              <a:gd name="f27" fmla="*/ f21 1 f4"/>
              <a:gd name="f28" fmla="*/ f22 1 21600"/>
              <a:gd name="f29" fmla="*/ f23 1 21600"/>
              <a:gd name="f30" fmla="*/ 21600 f22 1"/>
              <a:gd name="f31" fmla="*/ 21600 f23 1"/>
              <a:gd name="f32" fmla="+- 0 0 f25"/>
              <a:gd name="f33" fmla="+- f27 0 f2"/>
              <a:gd name="f34" fmla="min f29 f28"/>
              <a:gd name="f35" fmla="*/ f30 1 f24"/>
              <a:gd name="f36" fmla="*/ f31 1 f24"/>
              <a:gd name="f37" fmla="*/ f32 f1 1"/>
              <a:gd name="f38" fmla="*/ f37 1 f9"/>
              <a:gd name="f39" fmla="+- f36 0 f19"/>
              <a:gd name="f40" fmla="+- f35 0 f19"/>
              <a:gd name="f41" fmla="*/ f19 f34 1"/>
              <a:gd name="f42" fmla="*/ f8 f34 1"/>
              <a:gd name="f43" fmla="*/ f26 f34 1"/>
              <a:gd name="f44" fmla="*/ f36 f34 1"/>
              <a:gd name="f45" fmla="*/ f35 f34 1"/>
              <a:gd name="f46" fmla="*/ 10800 f34 1"/>
              <a:gd name="f47" fmla="+- f38 0 f2"/>
              <a:gd name="f48" fmla="+- f42 0 f43"/>
              <a:gd name="f49" fmla="+- f43 0 f42"/>
              <a:gd name="f50" fmla="*/ f39 f34 1"/>
              <a:gd name="f51" fmla="*/ f40 f34 1"/>
              <a:gd name="f52" fmla="cos 1 f47"/>
              <a:gd name="f53" fmla="abs f48"/>
              <a:gd name="f54" fmla="abs f49"/>
              <a:gd name="f55" fmla="?: f48 f20 f2"/>
              <a:gd name="f56" fmla="?: f48 f2 f20"/>
              <a:gd name="f57" fmla="?: f48 f3 f2"/>
              <a:gd name="f58" fmla="?: f48 f2 f3"/>
              <a:gd name="f59" fmla="+- f44 0 f50"/>
              <a:gd name="f60" fmla="?: f49 f20 f2"/>
              <a:gd name="f61" fmla="?: f49 f2 f20"/>
              <a:gd name="f62" fmla="+- f45 0 f51"/>
              <a:gd name="f63" fmla="+- f50 0 f44"/>
              <a:gd name="f64" fmla="+- f51 0 f45"/>
              <a:gd name="f65" fmla="?: f48 0 f1"/>
              <a:gd name="f66" fmla="?: f48 f1 0"/>
              <a:gd name="f67" fmla="+- 0 0 f52"/>
              <a:gd name="f68" fmla="?: f48 f58 f57"/>
              <a:gd name="f69" fmla="?: f48 f57 f58"/>
              <a:gd name="f70" fmla="?: f49 f56 f55"/>
              <a:gd name="f71" fmla="abs f59"/>
              <a:gd name="f72" fmla="?: f59 0 f1"/>
              <a:gd name="f73" fmla="?: f59 f1 0"/>
              <a:gd name="f74" fmla="?: f59 f60 f61"/>
              <a:gd name="f75" fmla="abs f62"/>
              <a:gd name="f76" fmla="abs f63"/>
              <a:gd name="f77" fmla="?: f62 f20 f2"/>
              <a:gd name="f78" fmla="?: f62 f2 f20"/>
              <a:gd name="f79" fmla="?: f62 f3 f2"/>
              <a:gd name="f80" fmla="?: f62 f2 f3"/>
              <a:gd name="f81" fmla="abs f64"/>
              <a:gd name="f82" fmla="?: f64 f20 f2"/>
              <a:gd name="f83" fmla="?: f64 f2 f20"/>
              <a:gd name="f84" fmla="?: f64 f66 f65"/>
              <a:gd name="f85" fmla="?: f64 f65 f66"/>
              <a:gd name="f86" fmla="*/ f19 f67 1"/>
              <a:gd name="f87" fmla="?: f49 f69 f68"/>
              <a:gd name="f88" fmla="?: f49 f73 f72"/>
              <a:gd name="f89" fmla="?: f49 f72 f73"/>
              <a:gd name="f90" fmla="?: f62 f80 f79"/>
              <a:gd name="f91" fmla="?: f62 f79 f80"/>
              <a:gd name="f92" fmla="?: f63 f78 f77"/>
              <a:gd name="f93" fmla="?: f48 f84 f85"/>
              <a:gd name="f94" fmla="?: f48 f82 f83"/>
              <a:gd name="f95" fmla="*/ f86 3163 1"/>
              <a:gd name="f96" fmla="?: f59 f88 f89"/>
              <a:gd name="f97" fmla="?: f63 f91 f90"/>
              <a:gd name="f98" fmla="*/ f95 1 7636"/>
              <a:gd name="f99" fmla="+- f8 f98 0"/>
              <a:gd name="f100" fmla="+- f35 0 f98"/>
              <a:gd name="f101" fmla="+- f36 0 f98"/>
              <a:gd name="f102" fmla="*/ f99 f34 1"/>
              <a:gd name="f103" fmla="*/ f100 f34 1"/>
              <a:gd name="f104" fmla="*/ f101 f34 1"/>
            </a:gdLst>
            <a:ahLst>
              <a:ahXY gdRefX="f0" minX="f8" maxX="f11">
                <a:pos x="f41" y="f42"/>
              </a:ahXY>
            </a:ahLst>
            <a:cxnLst>
              <a:cxn ang="3cd4">
                <a:pos x="hc" y="t"/>
              </a:cxn>
              <a:cxn ang="0">
                <a:pos x="r" y="vc"/>
              </a:cxn>
              <a:cxn ang="cd4">
                <a:pos x="hc" y="b"/>
              </a:cxn>
              <a:cxn ang="cd2">
                <a:pos x="l" y="vc"/>
              </a:cxn>
              <a:cxn ang="f33">
                <a:pos x="f46" y="f46"/>
              </a:cxn>
            </a:cxnLst>
            <a:rect l="f102" t="f102" r="f103" b="f104"/>
            <a:pathLst>
              <a:path>
                <a:moveTo>
                  <a:pt x="f43" y="f42"/>
                </a:moveTo>
                <a:arcTo wR="f53" hR="f54" stAng="f87" swAng="f70"/>
                <a:lnTo>
                  <a:pt x="f42" y="f50"/>
                </a:lnTo>
                <a:arcTo wR="f54" hR="f71" stAng="f96" swAng="f74"/>
                <a:lnTo>
                  <a:pt x="f51" y="f44"/>
                </a:lnTo>
                <a:arcTo wR="f75" hR="f76" stAng="f97" swAng="f92"/>
                <a:lnTo>
                  <a:pt x="f45" y="f43"/>
                </a:lnTo>
                <a:arcTo wR="f81" hR="f53" stAng="f93" swAng="f94"/>
                <a:close/>
              </a:path>
            </a:pathLst>
          </a:custGeom>
          <a:solidFill>
            <a:srgbClr val="98B7FE"/>
          </a:solidFill>
          <a:ln w="25560">
            <a:solidFill>
              <a:srgbClr val="000000"/>
            </a:solidFill>
            <a:prstDash val="solid"/>
            <a:miter/>
          </a:ln>
        </p:spPr>
        <p:txBody>
          <a:bodyPr vert="horz" wrap="none" lIns="0" tIns="0" rIns="0" bIns="0" anchor="ctr" anchorCtr="1" compatLnSpc="0">
            <a:noAutofit/>
          </a:bodyPr>
          <a:lstStyle/>
          <a:p>
            <a:pPr hangingPunct="0"/>
            <a:r>
              <a:rPr lang="pl-PL" sz="1021">
                <a:latin typeface="Arial" pitchFamily="18"/>
                <a:ea typeface="DejaVu Sans" pitchFamily="2"/>
                <a:cs typeface="Lohit Hindi" pitchFamily="2"/>
              </a:rPr>
              <a:t>p6</a:t>
            </a:r>
          </a:p>
        </p:txBody>
      </p:sp>
      <p:sp>
        <p:nvSpPr>
          <p:cNvPr id="35" name="Title 1"/>
          <p:cNvSpPr txBox="1">
            <a:spLocks/>
          </p:cNvSpPr>
          <p:nvPr/>
        </p:nvSpPr>
        <p:spPr>
          <a:xfrm>
            <a:off x="173185" y="38485"/>
            <a:ext cx="7484590" cy="51911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Helvetica"/>
                <a:ea typeface="+mj-ea"/>
                <a:cs typeface="Helvetica"/>
              </a:defRPr>
            </a:lvl1pPr>
          </a:lstStyle>
          <a:p>
            <a:r>
              <a:rPr lang="en-US" sz="2700" dirty="0">
                <a:solidFill>
                  <a:schemeClr val="accent1"/>
                </a:solidFill>
                <a:latin typeface=" Roboto Light" charset="0"/>
                <a:ea typeface=" Roboto Light" charset="0"/>
                <a:cs typeface=" Roboto Light" charset="0"/>
              </a:rPr>
              <a:t>Querying</a:t>
            </a:r>
            <a:endParaRPr lang="en-US" sz="2700" dirty="0">
              <a:solidFill>
                <a:schemeClr val="accent1"/>
              </a:solidFill>
              <a:latin typeface=" Roboto Light" charset="0"/>
              <a:ea typeface=" Roboto Light" charset="0"/>
              <a:cs typeface=" Roboto Light" charset="0"/>
            </a:endParaRPr>
          </a:p>
        </p:txBody>
      </p:sp>
    </p:spTree>
    <p:extLst>
      <p:ext uri="{BB962C8B-B14F-4D97-AF65-F5344CB8AC3E}">
        <p14:creationId xmlns:p14="http://schemas.microsoft.com/office/powerpoint/2010/main" val="16858093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Hands On Setup</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5</a:t>
            </a:fld>
            <a:endParaRPr lang="en-US"/>
          </a:p>
        </p:txBody>
      </p:sp>
    </p:spTree>
    <p:extLst>
      <p:ext uri="{BB962C8B-B14F-4D97-AF65-F5344CB8AC3E}">
        <p14:creationId xmlns:p14="http://schemas.microsoft.com/office/powerpoint/2010/main" val="13741794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a:off x="853068" y="819616"/>
            <a:ext cx="7008542" cy="3780263"/>
          </a:xfrm>
          <a:custGeom>
            <a:avLst/>
            <a:gdLst>
              <a:gd name="f0" fmla="val 10800000"/>
              <a:gd name="f1" fmla="val 5400000"/>
              <a:gd name="f2" fmla="val 180"/>
              <a:gd name="f3" fmla="val w"/>
              <a:gd name="f4" fmla="val h"/>
              <a:gd name="f5" fmla="val 0"/>
              <a:gd name="f6" fmla="val 21600"/>
              <a:gd name="f7" fmla="+- 0 0 0"/>
              <a:gd name="f8" fmla="*/ f3 1 21600"/>
              <a:gd name="f9" fmla="*/ f4 1 21600"/>
              <a:gd name="f10" fmla="*/ f7 f0 1"/>
              <a:gd name="f11" fmla="*/ 10800 f8 1"/>
              <a:gd name="f12" fmla="*/ 10800 f9 1"/>
              <a:gd name="f13" fmla="*/ f10 1 f2"/>
              <a:gd name="f14" fmla="+- f13 0 f1"/>
            </a:gdLst>
            <a:ahLst/>
            <a:cxnLst>
              <a:cxn ang="3cd4">
                <a:pos x="hc" y="t"/>
              </a:cxn>
              <a:cxn ang="0">
                <a:pos x="r" y="vc"/>
              </a:cxn>
              <a:cxn ang="cd4">
                <a:pos x="hc" y="b"/>
              </a:cxn>
              <a:cxn ang="cd2">
                <a:pos x="l" y="vc"/>
              </a:cxn>
              <a:cxn ang="f14">
                <a:pos x="f11" y="f12"/>
              </a:cxn>
            </a:cxnLst>
            <a:rect l="l" t="t" r="r" b="b"/>
            <a:pathLst>
              <a:path w="21600" h="21600">
                <a:moveTo>
                  <a:pt x="f5" y="f5"/>
                </a:moveTo>
                <a:lnTo>
                  <a:pt x="f6" y="f5"/>
                </a:lnTo>
                <a:lnTo>
                  <a:pt x="f6" y="f6"/>
                </a:lnTo>
                <a:lnTo>
                  <a:pt x="f5" y="f6"/>
                </a:lnTo>
                <a:lnTo>
                  <a:pt x="f5" y="f5"/>
                </a:lnTo>
                <a:close/>
              </a:path>
            </a:pathLst>
          </a:custGeom>
          <a:noFill/>
          <a:ln>
            <a:noFill/>
            <a:prstDash val="solid"/>
          </a:ln>
        </p:spPr>
        <p:txBody>
          <a:bodyPr vert="horz" wrap="square" lIns="0" tIns="0" rIns="0" bIns="0" anchor="t" anchorCtr="0" compatLnSpc="0">
            <a:noAutofit/>
          </a:bodyPr>
          <a:lstStyle/>
          <a:p>
            <a:pPr hangingPunct="0"/>
            <a:r>
              <a:rPr lang="pl-PL" dirty="0">
                <a:solidFill>
                  <a:srgbClr val="111B22"/>
                </a:solidFill>
                <a:latin typeface="DejaVu Sans Mono" pitchFamily="49"/>
                <a:ea typeface="Monaco" pitchFamily="2"/>
                <a:cs typeface="Monaco" pitchFamily="2"/>
              </a:rPr>
              <a:t>SELECT </a:t>
            </a:r>
            <a:r>
              <a:rPr lang="pl-PL" dirty="0" err="1">
                <a:solidFill>
                  <a:srgbClr val="111B22"/>
                </a:solidFill>
                <a:latin typeface="DejaVu Sans Mono" pitchFamily="49"/>
                <a:ea typeface="Monaco" pitchFamily="2"/>
                <a:cs typeface="Monaco" pitchFamily="2"/>
              </a:rPr>
              <a:t>title</a:t>
            </a:r>
            <a:r>
              <a:rPr lang="pl-PL" dirty="0">
                <a:solidFill>
                  <a:srgbClr val="111B22"/>
                </a:solidFill>
                <a:latin typeface="DejaVu Sans Mono" pitchFamily="49"/>
                <a:ea typeface="Monaco" pitchFamily="2"/>
                <a:cs typeface="Monaco" pitchFamily="2"/>
              </a:rPr>
              <a:t> FROM </a:t>
            </a:r>
            <a:r>
              <a:rPr lang="pl-PL" dirty="0" err="1">
                <a:solidFill>
                  <a:srgbClr val="111B22"/>
                </a:solidFill>
                <a:latin typeface="DejaVu Sans Mono" pitchFamily="49"/>
                <a:ea typeface="Monaco" pitchFamily="2"/>
                <a:cs typeface="Monaco" pitchFamily="2"/>
              </a:rPr>
              <a:t>solr</a:t>
            </a:r>
            <a:r>
              <a:rPr lang="pl-PL" dirty="0">
                <a:solidFill>
                  <a:srgbClr val="111B22"/>
                </a:solidFill>
                <a:latin typeface="DejaVu Sans Mono" pitchFamily="49"/>
                <a:ea typeface="Monaco" pitchFamily="2"/>
                <a:cs typeface="Monaco" pitchFamily="2"/>
              </a:rPr>
              <a:t> WHERE </a:t>
            </a:r>
            <a:r>
              <a:rPr lang="pl-PL" dirty="0" err="1">
                <a:solidFill>
                  <a:srgbClr val="111B22"/>
                </a:solidFill>
                <a:latin typeface="DejaVu Sans Mono" pitchFamily="49"/>
                <a:ea typeface="Monaco" pitchFamily="2"/>
                <a:cs typeface="Monaco" pitchFamily="2"/>
              </a:rPr>
              <a:t>solr_query</a:t>
            </a:r>
            <a:r>
              <a:rPr lang="pl-PL" dirty="0">
                <a:solidFill>
                  <a:srgbClr val="111B22"/>
                </a:solidFill>
                <a:latin typeface="DejaVu Sans Mono" pitchFamily="49"/>
                <a:ea typeface="Monaco" pitchFamily="2"/>
                <a:cs typeface="Monaco" pitchFamily="2"/>
              </a:rPr>
              <a:t>='</a:t>
            </a:r>
            <a:r>
              <a:rPr lang="pl-PL" dirty="0" err="1">
                <a:solidFill>
                  <a:srgbClr val="111B22"/>
                </a:solidFill>
                <a:latin typeface="DejaVu Sans Mono" pitchFamily="49"/>
                <a:ea typeface="Monaco" pitchFamily="2"/>
                <a:cs typeface="Monaco" pitchFamily="2"/>
              </a:rPr>
              <a:t>title:natio</a:t>
            </a:r>
            <a:r>
              <a:rPr lang="pl-PL" dirty="0">
                <a:solidFill>
                  <a:srgbClr val="111B22"/>
                </a:solidFill>
                <a:latin typeface="DejaVu Sans Mono" pitchFamily="49"/>
                <a:ea typeface="Monaco" pitchFamily="2"/>
                <a:cs typeface="Monaco" pitchFamily="2"/>
              </a:rPr>
              <a:t>*';</a:t>
            </a:r>
            <a:br>
              <a:rPr lang="pl-PL" dirty="0">
                <a:solidFill>
                  <a:srgbClr val="111B22"/>
                </a:solidFill>
                <a:latin typeface="DejaVu Sans Mono" pitchFamily="49"/>
                <a:ea typeface="Monaco" pitchFamily="2"/>
                <a:cs typeface="Monaco" pitchFamily="2"/>
              </a:rPr>
            </a:br>
            <a:endParaRPr lang="pl-PL" dirty="0">
              <a:solidFill>
                <a:srgbClr val="111B22"/>
              </a:solidFill>
              <a:latin typeface="DejaVu Sans Mono" pitchFamily="49"/>
              <a:ea typeface="Monaco" pitchFamily="2"/>
              <a:cs typeface="Monaco" pitchFamily="2"/>
            </a:endParaRPr>
          </a:p>
          <a:p>
            <a:pPr hangingPunct="0"/>
            <a:r>
              <a:rPr lang="pl-PL" dirty="0">
                <a:latin typeface="DejaVu Sans Mono" pitchFamily="49"/>
                <a:ea typeface="Courier" pitchFamily="2"/>
                <a:cs typeface="Courier" pitchFamily="2"/>
              </a:rPr>
              <a:t> </a:t>
            </a:r>
            <a:r>
              <a:rPr lang="pl-PL" dirty="0" err="1">
                <a:latin typeface="DejaVu Sans Mono" pitchFamily="49"/>
                <a:ea typeface="Courier" pitchFamily="2"/>
                <a:cs typeface="Courier" pitchFamily="2"/>
              </a:rPr>
              <a:t>title</a:t>
            </a:r>
            <a:endParaRPr lang="pl-PL" dirty="0">
              <a:latin typeface="DejaVu Sans Mono" pitchFamily="49"/>
              <a:ea typeface="Courier" pitchFamily="2"/>
              <a:cs typeface="Courier" pitchFamily="2"/>
            </a:endParaRPr>
          </a:p>
          <a:p>
            <a:pPr hangingPunct="0"/>
            <a:r>
              <a:rPr lang="pl-PL" dirty="0">
                <a:latin typeface="DejaVu Sans Mono" pitchFamily="49"/>
                <a:ea typeface="Courier" pitchFamily="2"/>
                <a:cs typeface="Courier" pitchFamily="2"/>
              </a:rPr>
              <a:t>--------------------------------------------------------------------------</a:t>
            </a:r>
          </a:p>
          <a:p>
            <a:pPr hangingPunct="0"/>
            <a:r>
              <a:rPr lang="pl-PL" dirty="0">
                <a:latin typeface="DejaVu Sans Mono" pitchFamily="49"/>
                <a:ea typeface="Courier" pitchFamily="2"/>
                <a:cs typeface="Courier" pitchFamily="2"/>
              </a:rPr>
              <a:t>                                      </a:t>
            </a:r>
            <a:r>
              <a:rPr lang="pl-PL" dirty="0" err="1">
                <a:latin typeface="DejaVu Sans Mono" pitchFamily="49"/>
                <a:ea typeface="Courier" pitchFamily="2"/>
                <a:cs typeface="Courier" pitchFamily="2"/>
              </a:rPr>
              <a:t>Bolivia</a:t>
            </a:r>
            <a:r>
              <a:rPr lang="pl-PL" dirty="0">
                <a:latin typeface="DejaVu Sans Mono" pitchFamily="49"/>
                <a:ea typeface="Courier" pitchFamily="2"/>
                <a:cs typeface="Courier" pitchFamily="2"/>
              </a:rPr>
              <a:t> </a:t>
            </a:r>
            <a:r>
              <a:rPr lang="pl-PL" dirty="0" err="1">
                <a:latin typeface="DejaVu Sans Mono" pitchFamily="49"/>
                <a:ea typeface="Courier" pitchFamily="2"/>
                <a:cs typeface="Courier" pitchFamily="2"/>
              </a:rPr>
              <a:t>national</a:t>
            </a:r>
            <a:r>
              <a:rPr lang="pl-PL" dirty="0">
                <a:latin typeface="DejaVu Sans Mono" pitchFamily="49"/>
                <a:ea typeface="Courier" pitchFamily="2"/>
                <a:cs typeface="Courier" pitchFamily="2"/>
              </a:rPr>
              <a:t> football team 2002</a:t>
            </a:r>
          </a:p>
          <a:p>
            <a:pPr hangingPunct="0"/>
            <a:r>
              <a:rPr lang="pl-PL" dirty="0">
                <a:latin typeface="DejaVu Sans Mono" pitchFamily="49"/>
                <a:ea typeface="Courier" pitchFamily="2"/>
                <a:cs typeface="Courier" pitchFamily="2"/>
              </a:rPr>
              <a:t> List of French </a:t>
            </a:r>
            <a:r>
              <a:rPr lang="pl-PL" dirty="0" err="1">
                <a:latin typeface="DejaVu Sans Mono" pitchFamily="49"/>
                <a:ea typeface="Courier" pitchFamily="2"/>
                <a:cs typeface="Courier" pitchFamily="2"/>
              </a:rPr>
              <a:t>born</a:t>
            </a:r>
            <a:r>
              <a:rPr lang="pl-PL" dirty="0">
                <a:latin typeface="DejaVu Sans Mono" pitchFamily="49"/>
                <a:ea typeface="Courier" pitchFamily="2"/>
                <a:cs typeface="Courier" pitchFamily="2"/>
              </a:rPr>
              <a:t> </a:t>
            </a:r>
            <a:r>
              <a:rPr lang="pl-PL" dirty="0" err="1">
                <a:latin typeface="DejaVu Sans Mono" pitchFamily="49"/>
                <a:ea typeface="Courier" pitchFamily="2"/>
                <a:cs typeface="Courier" pitchFamily="2"/>
              </a:rPr>
              <a:t>footballers</a:t>
            </a:r>
            <a:r>
              <a:rPr lang="pl-PL" dirty="0">
                <a:latin typeface="DejaVu Sans Mono" pitchFamily="49"/>
                <a:ea typeface="Courier" pitchFamily="2"/>
                <a:cs typeface="Courier" pitchFamily="2"/>
              </a:rPr>
              <a:t> </a:t>
            </a:r>
            <a:r>
              <a:rPr lang="pl-PL" dirty="0" err="1">
                <a:latin typeface="DejaVu Sans Mono" pitchFamily="49"/>
                <a:ea typeface="Courier" pitchFamily="2"/>
                <a:cs typeface="Courier" pitchFamily="2"/>
              </a:rPr>
              <a:t>who</a:t>
            </a:r>
            <a:r>
              <a:rPr lang="pl-PL" dirty="0">
                <a:latin typeface="DejaVu Sans Mono" pitchFamily="49"/>
                <a:ea typeface="Courier" pitchFamily="2"/>
                <a:cs typeface="Courier" pitchFamily="2"/>
              </a:rPr>
              <a:t> </a:t>
            </a:r>
            <a:r>
              <a:rPr lang="pl-PL" dirty="0" err="1">
                <a:latin typeface="DejaVu Sans Mono" pitchFamily="49"/>
                <a:ea typeface="Courier" pitchFamily="2"/>
                <a:cs typeface="Courier" pitchFamily="2"/>
              </a:rPr>
              <a:t>have</a:t>
            </a:r>
            <a:r>
              <a:rPr lang="pl-PL" dirty="0">
                <a:latin typeface="DejaVu Sans Mono" pitchFamily="49"/>
                <a:ea typeface="Courier" pitchFamily="2"/>
                <a:cs typeface="Courier" pitchFamily="2"/>
              </a:rPr>
              <a:t> </a:t>
            </a:r>
            <a:r>
              <a:rPr lang="pl-PL" dirty="0" err="1">
                <a:latin typeface="DejaVu Sans Mono" pitchFamily="49"/>
                <a:ea typeface="Courier" pitchFamily="2"/>
                <a:cs typeface="Courier" pitchFamily="2"/>
              </a:rPr>
              <a:t>played</a:t>
            </a:r>
            <a:r>
              <a:rPr lang="pl-PL" dirty="0">
                <a:latin typeface="DejaVu Sans Mono" pitchFamily="49"/>
                <a:ea typeface="Courier" pitchFamily="2"/>
                <a:cs typeface="Courier" pitchFamily="2"/>
              </a:rPr>
              <a:t> for </a:t>
            </a:r>
            <a:r>
              <a:rPr lang="pl-PL" dirty="0" err="1">
                <a:latin typeface="DejaVu Sans Mono" pitchFamily="49"/>
                <a:ea typeface="Courier" pitchFamily="2"/>
                <a:cs typeface="Courier" pitchFamily="2"/>
              </a:rPr>
              <a:t>other</a:t>
            </a:r>
            <a:r>
              <a:rPr lang="pl-PL" dirty="0">
                <a:latin typeface="DejaVu Sans Mono" pitchFamily="49"/>
                <a:ea typeface="Courier" pitchFamily="2"/>
                <a:cs typeface="Courier" pitchFamily="2"/>
              </a:rPr>
              <a:t> </a:t>
            </a:r>
            <a:r>
              <a:rPr lang="pl-PL" dirty="0" err="1">
                <a:latin typeface="DejaVu Sans Mono" pitchFamily="49"/>
                <a:ea typeface="Courier" pitchFamily="2"/>
                <a:cs typeface="Courier" pitchFamily="2"/>
              </a:rPr>
              <a:t>national</a:t>
            </a:r>
            <a:r>
              <a:rPr lang="pl-PL" dirty="0">
                <a:latin typeface="DejaVu Sans Mono" pitchFamily="49"/>
                <a:ea typeface="Courier" pitchFamily="2"/>
                <a:cs typeface="Courier" pitchFamily="2"/>
              </a:rPr>
              <a:t> </a:t>
            </a:r>
            <a:r>
              <a:rPr lang="pl-PL" dirty="0" err="1">
                <a:latin typeface="DejaVu Sans Mono" pitchFamily="49"/>
                <a:ea typeface="Courier" pitchFamily="2"/>
                <a:cs typeface="Courier" pitchFamily="2"/>
              </a:rPr>
              <a:t>teams</a:t>
            </a:r>
            <a:endParaRPr lang="pl-PL" dirty="0">
              <a:latin typeface="DejaVu Sans Mono" pitchFamily="49"/>
              <a:ea typeface="Courier" pitchFamily="2"/>
              <a:cs typeface="Courier" pitchFamily="2"/>
            </a:endParaRPr>
          </a:p>
          <a:p>
            <a:pPr hangingPunct="0"/>
            <a:r>
              <a:rPr lang="pl-PL" dirty="0">
                <a:latin typeface="DejaVu Sans Mono" pitchFamily="49"/>
                <a:ea typeface="Courier" pitchFamily="2"/>
                <a:cs typeface="Courier" pitchFamily="2"/>
              </a:rPr>
              <a:t>                    </a:t>
            </a:r>
            <a:r>
              <a:rPr lang="pl-PL" dirty="0" err="1">
                <a:latin typeface="DejaVu Sans Mono" pitchFamily="49"/>
                <a:ea typeface="Courier" pitchFamily="2"/>
                <a:cs typeface="Courier" pitchFamily="2"/>
              </a:rPr>
              <a:t>Lithuania</a:t>
            </a:r>
            <a:r>
              <a:rPr lang="pl-PL" dirty="0">
                <a:latin typeface="DejaVu Sans Mono" pitchFamily="49"/>
                <a:ea typeface="Courier" pitchFamily="2"/>
                <a:cs typeface="Courier" pitchFamily="2"/>
              </a:rPr>
              <a:t> </a:t>
            </a:r>
            <a:r>
              <a:rPr lang="pl-PL" dirty="0" err="1">
                <a:latin typeface="DejaVu Sans Mono" pitchFamily="49"/>
                <a:ea typeface="Courier" pitchFamily="2"/>
                <a:cs typeface="Courier" pitchFamily="2"/>
              </a:rPr>
              <a:t>national</a:t>
            </a:r>
            <a:r>
              <a:rPr lang="pl-PL" dirty="0">
                <a:latin typeface="DejaVu Sans Mono" pitchFamily="49"/>
                <a:ea typeface="Courier" pitchFamily="2"/>
                <a:cs typeface="Courier" pitchFamily="2"/>
              </a:rPr>
              <a:t> basketball team </a:t>
            </a:r>
            <a:r>
              <a:rPr lang="pl-PL" dirty="0" err="1">
                <a:latin typeface="DejaVu Sans Mono" pitchFamily="49"/>
                <a:ea typeface="Courier" pitchFamily="2"/>
                <a:cs typeface="Courier" pitchFamily="2"/>
              </a:rPr>
              <a:t>at</a:t>
            </a:r>
            <a:r>
              <a:rPr lang="pl-PL" dirty="0">
                <a:latin typeface="DejaVu Sans Mono" pitchFamily="49"/>
                <a:ea typeface="Courier" pitchFamily="2"/>
                <a:cs typeface="Courier" pitchFamily="2"/>
              </a:rPr>
              <a:t> </a:t>
            </a:r>
            <a:r>
              <a:rPr lang="pl-PL" dirty="0" err="1">
                <a:latin typeface="DejaVu Sans Mono" pitchFamily="49"/>
                <a:ea typeface="Courier" pitchFamily="2"/>
                <a:cs typeface="Courier" pitchFamily="2"/>
              </a:rPr>
              <a:t>Eurobasket</a:t>
            </a:r>
            <a:r>
              <a:rPr lang="pl-PL" dirty="0">
                <a:latin typeface="DejaVu Sans Mono" pitchFamily="49"/>
                <a:ea typeface="Courier" pitchFamily="2"/>
                <a:cs typeface="Courier" pitchFamily="2"/>
              </a:rPr>
              <a:t> 2009</a:t>
            </a:r>
          </a:p>
          <a:p>
            <a:pPr hangingPunct="0"/>
            <a:r>
              <a:rPr lang="pl-PL" dirty="0">
                <a:latin typeface="DejaVu Sans Mono" pitchFamily="49"/>
                <a:ea typeface="Courier" pitchFamily="2"/>
                <a:cs typeface="Courier" pitchFamily="2"/>
              </a:rPr>
              <a:t>                                      </a:t>
            </a:r>
            <a:r>
              <a:rPr lang="pl-PL" dirty="0" err="1">
                <a:latin typeface="DejaVu Sans Mono" pitchFamily="49"/>
                <a:ea typeface="Courier" pitchFamily="2"/>
                <a:cs typeface="Courier" pitchFamily="2"/>
              </a:rPr>
              <a:t>Bolivia</a:t>
            </a:r>
            <a:r>
              <a:rPr lang="pl-PL" dirty="0">
                <a:latin typeface="DejaVu Sans Mono" pitchFamily="49"/>
                <a:ea typeface="Courier" pitchFamily="2"/>
                <a:cs typeface="Courier" pitchFamily="2"/>
              </a:rPr>
              <a:t> </a:t>
            </a:r>
            <a:r>
              <a:rPr lang="pl-PL" dirty="0" err="1">
                <a:latin typeface="DejaVu Sans Mono" pitchFamily="49"/>
                <a:ea typeface="Courier" pitchFamily="2"/>
                <a:cs typeface="Courier" pitchFamily="2"/>
              </a:rPr>
              <a:t>national</a:t>
            </a:r>
            <a:r>
              <a:rPr lang="pl-PL" dirty="0">
                <a:latin typeface="DejaVu Sans Mono" pitchFamily="49"/>
                <a:ea typeface="Courier" pitchFamily="2"/>
                <a:cs typeface="Courier" pitchFamily="2"/>
              </a:rPr>
              <a:t> </a:t>
            </a:r>
            <a:r>
              <a:rPr lang="pl-PL" dirty="0">
                <a:latin typeface="DejaVu Sans Mono" pitchFamily="49"/>
                <a:ea typeface="Courier" pitchFamily="2"/>
                <a:cs typeface="Courier" pitchFamily="2"/>
              </a:rPr>
              <a:t>football team 2000</a:t>
            </a:r>
          </a:p>
          <a:p>
            <a:pPr hangingPunct="0"/>
            <a:r>
              <a:rPr lang="pl-PL" dirty="0">
                <a:latin typeface="DejaVu Sans Mono" pitchFamily="49"/>
                <a:ea typeface="Courier" pitchFamily="2"/>
                <a:cs typeface="Courier" pitchFamily="2"/>
              </a:rPr>
              <a:t>                                    </a:t>
            </a:r>
            <a:r>
              <a:rPr lang="pl-PL" dirty="0" err="1">
                <a:latin typeface="DejaVu Sans Mono" pitchFamily="49"/>
                <a:ea typeface="Courier" pitchFamily="2"/>
                <a:cs typeface="Courier" pitchFamily="2"/>
              </a:rPr>
              <a:t>Kenya</a:t>
            </a:r>
            <a:r>
              <a:rPr lang="pl-PL" dirty="0">
                <a:latin typeface="DejaVu Sans Mono" pitchFamily="49"/>
                <a:ea typeface="Courier" pitchFamily="2"/>
                <a:cs typeface="Courier" pitchFamily="2"/>
              </a:rPr>
              <a:t> </a:t>
            </a:r>
            <a:r>
              <a:rPr lang="pl-PL" dirty="0" err="1">
                <a:latin typeface="DejaVu Sans Mono" pitchFamily="49"/>
                <a:ea typeface="Courier" pitchFamily="2"/>
                <a:cs typeface="Courier" pitchFamily="2"/>
              </a:rPr>
              <a:t>national</a:t>
            </a:r>
            <a:r>
              <a:rPr lang="pl-PL" dirty="0">
                <a:latin typeface="DejaVu Sans Mono" pitchFamily="49"/>
                <a:ea typeface="Courier" pitchFamily="2"/>
                <a:cs typeface="Courier" pitchFamily="2"/>
              </a:rPr>
              <a:t> under-20 football team</a:t>
            </a:r>
          </a:p>
          <a:p>
            <a:pPr hangingPunct="0"/>
            <a:r>
              <a:rPr lang="pl-PL" dirty="0">
                <a:latin typeface="DejaVu Sans Mono" pitchFamily="49"/>
                <a:ea typeface="Courier" pitchFamily="2"/>
                <a:cs typeface="Courier" pitchFamily="2"/>
              </a:rPr>
              <a:t>                                      </a:t>
            </a:r>
            <a:r>
              <a:rPr lang="pl-PL" dirty="0" err="1">
                <a:latin typeface="DejaVu Sans Mono" pitchFamily="49"/>
                <a:ea typeface="Courier" pitchFamily="2"/>
                <a:cs typeface="Courier" pitchFamily="2"/>
              </a:rPr>
              <a:t>Bolivia</a:t>
            </a:r>
            <a:r>
              <a:rPr lang="pl-PL" dirty="0">
                <a:latin typeface="DejaVu Sans Mono" pitchFamily="49"/>
                <a:ea typeface="Courier" pitchFamily="2"/>
                <a:cs typeface="Courier" pitchFamily="2"/>
              </a:rPr>
              <a:t> </a:t>
            </a:r>
            <a:r>
              <a:rPr lang="pl-PL" dirty="0" err="1">
                <a:latin typeface="DejaVu Sans Mono" pitchFamily="49"/>
                <a:ea typeface="Courier" pitchFamily="2"/>
                <a:cs typeface="Courier" pitchFamily="2"/>
              </a:rPr>
              <a:t>national</a:t>
            </a:r>
            <a:r>
              <a:rPr lang="pl-PL" dirty="0">
                <a:latin typeface="DejaVu Sans Mono" pitchFamily="49"/>
                <a:ea typeface="Courier" pitchFamily="2"/>
                <a:cs typeface="Courier" pitchFamily="2"/>
              </a:rPr>
              <a:t> football team 1999</a:t>
            </a:r>
          </a:p>
          <a:p>
            <a:pPr hangingPunct="0"/>
            <a:r>
              <a:rPr lang="pl-PL" dirty="0">
                <a:latin typeface="DejaVu Sans Mono" pitchFamily="49"/>
                <a:ea typeface="Courier" pitchFamily="2"/>
                <a:cs typeface="Courier" pitchFamily="2"/>
              </a:rPr>
              <a:t>                                 </a:t>
            </a:r>
            <a:r>
              <a:rPr lang="pl-PL" dirty="0" err="1">
                <a:latin typeface="DejaVu Sans Mono" pitchFamily="49"/>
                <a:ea typeface="Courier" pitchFamily="2"/>
                <a:cs typeface="Courier" pitchFamily="2"/>
              </a:rPr>
              <a:t>Israel</a:t>
            </a:r>
            <a:r>
              <a:rPr lang="pl-PL" dirty="0">
                <a:latin typeface="DejaVu Sans Mono" pitchFamily="49"/>
                <a:ea typeface="Courier" pitchFamily="2"/>
                <a:cs typeface="Courier" pitchFamily="2"/>
              </a:rPr>
              <a:t> </a:t>
            </a:r>
            <a:r>
              <a:rPr lang="pl-PL" dirty="0" err="1">
                <a:latin typeface="DejaVu Sans Mono" pitchFamily="49"/>
                <a:ea typeface="Courier" pitchFamily="2"/>
                <a:cs typeface="Courier" pitchFamily="2"/>
              </a:rPr>
              <a:t>men's</a:t>
            </a:r>
            <a:r>
              <a:rPr lang="pl-PL" dirty="0">
                <a:latin typeface="DejaVu Sans Mono" pitchFamily="49"/>
                <a:ea typeface="Courier" pitchFamily="2"/>
                <a:cs typeface="Courier" pitchFamily="2"/>
              </a:rPr>
              <a:t> </a:t>
            </a:r>
            <a:r>
              <a:rPr lang="pl-PL" dirty="0" err="1">
                <a:latin typeface="DejaVu Sans Mono" pitchFamily="49"/>
                <a:ea typeface="Courier" pitchFamily="2"/>
                <a:cs typeface="Courier" pitchFamily="2"/>
              </a:rPr>
              <a:t>national</a:t>
            </a:r>
            <a:r>
              <a:rPr lang="pl-PL" dirty="0">
                <a:latin typeface="DejaVu Sans Mono" pitchFamily="49"/>
                <a:ea typeface="Courier" pitchFamily="2"/>
                <a:cs typeface="Courier" pitchFamily="2"/>
              </a:rPr>
              <a:t> </a:t>
            </a:r>
            <a:r>
              <a:rPr lang="pl-PL" dirty="0" err="1">
                <a:latin typeface="DejaVu Sans Mono" pitchFamily="49"/>
                <a:ea typeface="Courier" pitchFamily="2"/>
                <a:cs typeface="Courier" pitchFamily="2"/>
              </a:rPr>
              <a:t>inline</a:t>
            </a:r>
            <a:r>
              <a:rPr lang="pl-PL" dirty="0">
                <a:latin typeface="DejaVu Sans Mono" pitchFamily="49"/>
                <a:ea typeface="Courier" pitchFamily="2"/>
                <a:cs typeface="Courier" pitchFamily="2"/>
              </a:rPr>
              <a:t> </a:t>
            </a:r>
            <a:r>
              <a:rPr lang="pl-PL" dirty="0" err="1">
                <a:latin typeface="DejaVu Sans Mono" pitchFamily="49"/>
                <a:ea typeface="Courier" pitchFamily="2"/>
                <a:cs typeface="Courier" pitchFamily="2"/>
              </a:rPr>
              <a:t>hockey</a:t>
            </a:r>
            <a:r>
              <a:rPr lang="pl-PL" dirty="0">
                <a:latin typeface="DejaVu Sans Mono" pitchFamily="49"/>
                <a:ea typeface="Courier" pitchFamily="2"/>
                <a:cs typeface="Courier" pitchFamily="2"/>
              </a:rPr>
              <a:t> team</a:t>
            </a:r>
          </a:p>
          <a:p>
            <a:pPr hangingPunct="0"/>
            <a:r>
              <a:rPr lang="pl-PL" dirty="0">
                <a:latin typeface="DejaVu Sans Mono" pitchFamily="49"/>
                <a:ea typeface="Courier" pitchFamily="2"/>
                <a:cs typeface="Courier" pitchFamily="2"/>
              </a:rPr>
              <a:t>                                      </a:t>
            </a:r>
            <a:r>
              <a:rPr lang="pl-PL" dirty="0" err="1">
                <a:latin typeface="DejaVu Sans Mono" pitchFamily="49"/>
                <a:ea typeface="Courier" pitchFamily="2"/>
                <a:cs typeface="Courier" pitchFamily="2"/>
              </a:rPr>
              <a:t>Bolivia</a:t>
            </a:r>
            <a:r>
              <a:rPr lang="pl-PL" dirty="0">
                <a:latin typeface="DejaVu Sans Mono" pitchFamily="49"/>
                <a:ea typeface="Courier" pitchFamily="2"/>
                <a:cs typeface="Courier" pitchFamily="2"/>
              </a:rPr>
              <a:t> </a:t>
            </a:r>
            <a:r>
              <a:rPr lang="pl-PL" dirty="0" err="1">
                <a:latin typeface="DejaVu Sans Mono" pitchFamily="49"/>
                <a:ea typeface="Courier" pitchFamily="2"/>
                <a:cs typeface="Courier" pitchFamily="2"/>
              </a:rPr>
              <a:t>national</a:t>
            </a:r>
            <a:r>
              <a:rPr lang="pl-PL" dirty="0">
                <a:latin typeface="DejaVu Sans Mono" pitchFamily="49"/>
                <a:ea typeface="Courier" pitchFamily="2"/>
                <a:cs typeface="Courier" pitchFamily="2"/>
              </a:rPr>
              <a:t> football team 2001</a:t>
            </a:r>
          </a:p>
          <a:p>
            <a:pPr hangingPunct="0"/>
            <a:endParaRPr lang="pl-PL" dirty="0">
              <a:latin typeface="DejaVu Sans Mono" pitchFamily="49"/>
              <a:ea typeface="Courier" pitchFamily="2"/>
              <a:cs typeface="Courier" pitchFamily="2"/>
            </a:endParaRPr>
          </a:p>
        </p:txBody>
      </p:sp>
      <p:sp>
        <p:nvSpPr>
          <p:cNvPr id="6" name="Title 1"/>
          <p:cNvSpPr txBox="1">
            <a:spLocks/>
          </p:cNvSpPr>
          <p:nvPr/>
        </p:nvSpPr>
        <p:spPr>
          <a:xfrm>
            <a:off x="173185" y="38485"/>
            <a:ext cx="7484590" cy="51911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Helvetica"/>
                <a:ea typeface="+mj-ea"/>
                <a:cs typeface="Helvetica"/>
              </a:defRPr>
            </a:lvl1pPr>
          </a:lstStyle>
          <a:p>
            <a:r>
              <a:rPr lang="en-US" sz="2700" dirty="0">
                <a:solidFill>
                  <a:schemeClr val="accent1"/>
                </a:solidFill>
                <a:latin typeface=" Roboto Light" charset="0"/>
                <a:ea typeface=" Roboto Light" charset="0"/>
                <a:cs typeface=" Roboto Light" charset="0"/>
              </a:rPr>
              <a:t>Querying through </a:t>
            </a:r>
            <a:r>
              <a:rPr lang="en-US" sz="2700" dirty="0">
                <a:solidFill>
                  <a:schemeClr val="accent1"/>
                </a:solidFill>
                <a:latin typeface=" Roboto Light" charset="0"/>
                <a:ea typeface=" Roboto Light" charset="0"/>
                <a:cs typeface=" Roboto Light" charset="0"/>
              </a:rPr>
              <a:t>CQL</a:t>
            </a:r>
            <a:endParaRPr lang="en-US" sz="2700" dirty="0">
              <a:solidFill>
                <a:schemeClr val="accent1"/>
              </a:solidFill>
              <a:latin typeface=" Roboto Light" charset="0"/>
              <a:ea typeface=" Roboto Light" charset="0"/>
              <a:cs typeface=" Roboto Light" charset="0"/>
            </a:endParaRPr>
          </a:p>
        </p:txBody>
      </p:sp>
    </p:spTree>
    <p:extLst>
      <p:ext uri="{BB962C8B-B14F-4D97-AF65-F5344CB8AC3E}">
        <p14:creationId xmlns:p14="http://schemas.microsoft.com/office/powerpoint/2010/main" val="9021096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noGrp="1"/>
          </p:cNvSpPr>
          <p:nvPr>
            <p:ph type="body" idx="4294967295"/>
          </p:nvPr>
        </p:nvSpPr>
        <p:spPr>
          <a:xfrm>
            <a:off x="556255" y="685100"/>
            <a:ext cx="7455896" cy="3914779"/>
          </a:xfrm>
        </p:spPr>
        <p:txBody>
          <a:bodyPr/>
          <a:lstStyle/>
          <a:p>
            <a:pPr lvl="0"/>
            <a:r>
              <a:rPr lang="en-US" dirty="0"/>
              <a:t>We don't know the primary key</a:t>
            </a:r>
          </a:p>
          <a:p>
            <a:pPr lvl="0"/>
            <a:r>
              <a:rPr lang="en-US" dirty="0"/>
              <a:t>Theory: </a:t>
            </a:r>
            <a:br>
              <a:rPr lang="en-US" dirty="0"/>
            </a:br>
            <a:r>
              <a:rPr lang="en-US" dirty="0"/>
              <a:t>contact at least one replica for every token range</a:t>
            </a:r>
          </a:p>
          <a:p>
            <a:pPr lvl="0"/>
            <a:endParaRPr lang="en-US" dirty="0"/>
          </a:p>
          <a:p>
            <a:pPr lvl="0"/>
            <a:r>
              <a:rPr lang="en-US" dirty="0"/>
              <a:t>Cassandra contacts all</a:t>
            </a:r>
            <a:r>
              <a:rPr lang="en-US" b="1" dirty="0"/>
              <a:t> </a:t>
            </a:r>
            <a:r>
              <a:rPr lang="en-US" dirty="0"/>
              <a:t>nodes</a:t>
            </a:r>
          </a:p>
          <a:p>
            <a:pPr lvl="0"/>
            <a:r>
              <a:rPr lang="en-US" dirty="0"/>
              <a:t>Our custom </a:t>
            </a:r>
            <a:r>
              <a:rPr lang="en-US" dirty="0" err="1"/>
              <a:t>Solr</a:t>
            </a:r>
            <a:r>
              <a:rPr lang="en-US" dirty="0"/>
              <a:t> </a:t>
            </a:r>
            <a:r>
              <a:rPr lang="en-US" dirty="0" err="1"/>
              <a:t>SearchComponent</a:t>
            </a:r>
            <a:r>
              <a:rPr lang="en-US" dirty="0"/>
              <a:t> </a:t>
            </a:r>
            <a:br>
              <a:rPr lang="en-US" dirty="0"/>
            </a:br>
            <a:r>
              <a:rPr lang="en-US" dirty="0"/>
              <a:t>does intelligent shard selection</a:t>
            </a:r>
          </a:p>
        </p:txBody>
      </p:sp>
      <p:sp>
        <p:nvSpPr>
          <p:cNvPr id="6" name="Title 1"/>
          <p:cNvSpPr txBox="1">
            <a:spLocks/>
          </p:cNvSpPr>
          <p:nvPr/>
        </p:nvSpPr>
        <p:spPr>
          <a:xfrm>
            <a:off x="173185" y="38485"/>
            <a:ext cx="7484590" cy="51911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Helvetica"/>
                <a:ea typeface="+mj-ea"/>
                <a:cs typeface="Helvetica"/>
              </a:defRPr>
            </a:lvl1pPr>
          </a:lstStyle>
          <a:p>
            <a:r>
              <a:rPr lang="en-US" sz="2700" dirty="0">
                <a:solidFill>
                  <a:schemeClr val="accent1"/>
                </a:solidFill>
                <a:latin typeface=" Roboto Light" charset="0"/>
                <a:ea typeface=" Roboto Light" charset="0"/>
                <a:cs typeface=" Roboto Light" charset="0"/>
              </a:rPr>
              <a:t>How many nodes to contact</a:t>
            </a:r>
            <a:r>
              <a:rPr lang="en-US" sz="2700" dirty="0">
                <a:solidFill>
                  <a:schemeClr val="accent1"/>
                </a:solidFill>
                <a:latin typeface=" Roboto Light" charset="0"/>
                <a:ea typeface=" Roboto Light" charset="0"/>
                <a:cs typeface=" Roboto Light" charset="0"/>
              </a:rPr>
              <a:t>? </a:t>
            </a:r>
            <a:endParaRPr lang="en-US" sz="2700" dirty="0">
              <a:solidFill>
                <a:schemeClr val="accent1"/>
              </a:solidFill>
              <a:latin typeface=" Roboto Light" charset="0"/>
              <a:ea typeface=" Roboto Light" charset="0"/>
              <a:cs typeface=" Roboto Light" charset="0"/>
            </a:endParaRPr>
          </a:p>
        </p:txBody>
      </p:sp>
    </p:spTree>
    <p:extLst>
      <p:ext uri="{BB962C8B-B14F-4D97-AF65-F5344CB8AC3E}">
        <p14:creationId xmlns:p14="http://schemas.microsoft.com/office/powerpoint/2010/main" val="17455446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a:off x="2367337" y="1420647"/>
            <a:ext cx="2498378" cy="3282184"/>
          </a:xfrm>
          <a:custGeom>
            <a:avLst>
              <a:gd name="f0" fmla="val 174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E6E6E6"/>
          </a:solidFill>
          <a:ln>
            <a:noFill/>
            <a:prstDash val="solid"/>
          </a:ln>
        </p:spPr>
        <p:txBody>
          <a:bodyPr vert="horz" wrap="none" lIns="61235" tIns="30617" rIns="61235" bIns="30617" anchor="t" anchorCtr="0" compatLnSpc="0">
            <a:noAutofit/>
          </a:bodyPr>
          <a:lstStyle/>
          <a:p>
            <a:pPr hangingPunct="0"/>
            <a:r>
              <a:rPr lang="pl-PL" sz="1225">
                <a:latin typeface="Arial" pitchFamily="18"/>
                <a:ea typeface="DejaVu Sans" pitchFamily="2"/>
                <a:cs typeface="Lohit Hindi" pitchFamily="2"/>
              </a:rPr>
              <a:t>Coordinator Node</a:t>
            </a:r>
          </a:p>
        </p:txBody>
      </p:sp>
      <p:sp>
        <p:nvSpPr>
          <p:cNvPr id="4" name="Freeform 3"/>
          <p:cNvSpPr/>
          <p:nvPr/>
        </p:nvSpPr>
        <p:spPr>
          <a:xfrm>
            <a:off x="2527526" y="1910526"/>
            <a:ext cx="2081982" cy="93076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396BA8"/>
          </a:solidFill>
          <a:ln w="36000">
            <a:solidFill>
              <a:srgbClr val="000000"/>
            </a:solidFill>
            <a:prstDash val="solid"/>
          </a:ln>
        </p:spPr>
        <p:txBody>
          <a:bodyPr vert="horz" wrap="none" lIns="73482" tIns="42864" rIns="73482" bIns="42864" anchor="ctr" anchorCtr="0" compatLnSpc="0">
            <a:noAutofit/>
          </a:bodyPr>
          <a:lstStyle/>
          <a:p>
            <a:pPr algn="ctr" hangingPunct="0"/>
            <a:r>
              <a:rPr lang="pl-PL" sz="1225">
                <a:solidFill>
                  <a:srgbClr val="FFFFFF"/>
                </a:solidFill>
                <a:latin typeface="Arial" pitchFamily="18"/>
                <a:ea typeface="DejaVu Sans" pitchFamily="2"/>
                <a:cs typeface="Lohit Hindi" pitchFamily="2"/>
              </a:rPr>
              <a:t>Solr</a:t>
            </a:r>
          </a:p>
        </p:txBody>
      </p:sp>
      <p:sp>
        <p:nvSpPr>
          <p:cNvPr id="5" name="Freeform 4"/>
          <p:cNvSpPr/>
          <p:nvPr/>
        </p:nvSpPr>
        <p:spPr>
          <a:xfrm>
            <a:off x="2527526" y="3331173"/>
            <a:ext cx="2081982" cy="1224695"/>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396BA8"/>
          </a:solidFill>
          <a:ln w="36000">
            <a:solidFill>
              <a:srgbClr val="000000"/>
            </a:solidFill>
            <a:prstDash val="solid"/>
          </a:ln>
        </p:spPr>
        <p:txBody>
          <a:bodyPr vert="horz" wrap="none" lIns="73482" tIns="42864" rIns="73482" bIns="42864" anchor="ctr" anchorCtr="0" compatLnSpc="0">
            <a:noAutofit/>
          </a:bodyPr>
          <a:lstStyle/>
          <a:p>
            <a:pPr algn="ctr" hangingPunct="0"/>
            <a:r>
              <a:rPr lang="pl-PL" sz="1225">
                <a:solidFill>
                  <a:srgbClr val="FFFFFF"/>
                </a:solidFill>
                <a:latin typeface="Arial" pitchFamily="18"/>
                <a:ea typeface="DejaVu Sans" pitchFamily="2"/>
                <a:cs typeface="Lohit Hindi" pitchFamily="2"/>
              </a:rPr>
              <a:t>Cassandra</a:t>
            </a:r>
          </a:p>
        </p:txBody>
      </p:sp>
      <p:sp>
        <p:nvSpPr>
          <p:cNvPr id="6" name="Freeform 5"/>
          <p:cNvSpPr/>
          <p:nvPr/>
        </p:nvSpPr>
        <p:spPr>
          <a:xfrm>
            <a:off x="3232216" y="3331173"/>
            <a:ext cx="1249189" cy="2449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0084D1"/>
          </a:solidFill>
          <a:ln w="18000">
            <a:solidFill>
              <a:srgbClr val="000000"/>
            </a:solidFill>
            <a:prstDash val="solid"/>
          </a:ln>
        </p:spPr>
        <p:txBody>
          <a:bodyPr vert="horz" wrap="none" lIns="67358" tIns="36741" rIns="67358" bIns="36741" anchor="ctr" anchorCtr="0" compatLnSpc="0">
            <a:noAutofit/>
          </a:bodyPr>
          <a:lstStyle/>
          <a:p>
            <a:pPr algn="ctr" hangingPunct="0"/>
            <a:r>
              <a:rPr lang="pl-PL" sz="1225">
                <a:solidFill>
                  <a:srgbClr val="FFFFFF"/>
                </a:solidFill>
                <a:latin typeface="Arial" pitchFamily="18"/>
                <a:ea typeface="DejaVu Sans" pitchFamily="2"/>
                <a:cs typeface="Lohit Hindi" pitchFamily="2"/>
              </a:rPr>
              <a:t>SI API</a:t>
            </a:r>
          </a:p>
        </p:txBody>
      </p:sp>
      <p:sp>
        <p:nvSpPr>
          <p:cNvPr id="7" name="Freeform 6"/>
          <p:cNvSpPr/>
          <p:nvPr/>
        </p:nvSpPr>
        <p:spPr>
          <a:xfrm>
            <a:off x="4130897" y="2988257"/>
            <a:ext cx="195951" cy="195951"/>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FF00"/>
          </a:solidFill>
          <a:ln w="0">
            <a:solidFill>
              <a:srgbClr val="808080"/>
            </a:solidFill>
            <a:prstDash val="solid"/>
          </a:ln>
        </p:spPr>
        <p:txBody>
          <a:bodyPr vert="horz" wrap="none" lIns="61235" tIns="30617" rIns="61235" bIns="30617" anchor="ctr" anchorCtr="0" compatLnSpc="0">
            <a:noAutofit/>
          </a:bodyPr>
          <a:lstStyle/>
          <a:p>
            <a:pPr algn="ctr" hangingPunct="0"/>
            <a:r>
              <a:rPr lang="pl-PL" sz="1225">
                <a:latin typeface="Arial" pitchFamily="18"/>
                <a:ea typeface="DejaVu Sans" pitchFamily="2"/>
                <a:cs typeface="Lohit Hindi" pitchFamily="2"/>
              </a:rPr>
              <a:t>2</a:t>
            </a:r>
          </a:p>
        </p:txBody>
      </p:sp>
      <p:sp>
        <p:nvSpPr>
          <p:cNvPr id="8" name="Freeform 7"/>
          <p:cNvSpPr/>
          <p:nvPr/>
        </p:nvSpPr>
        <p:spPr>
          <a:xfrm>
            <a:off x="5306606" y="1420647"/>
            <a:ext cx="2498378" cy="3282184"/>
          </a:xfrm>
          <a:custGeom>
            <a:avLst>
              <a:gd name="f0" fmla="val 1742"/>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E6E6E6"/>
          </a:solidFill>
          <a:ln>
            <a:noFill/>
            <a:prstDash val="solid"/>
          </a:ln>
        </p:spPr>
        <p:txBody>
          <a:bodyPr vert="horz" wrap="none" lIns="61235" tIns="30617" rIns="61235" bIns="30617" anchor="t" anchorCtr="0" compatLnSpc="0">
            <a:noAutofit/>
          </a:bodyPr>
          <a:lstStyle/>
          <a:p>
            <a:pPr hangingPunct="0"/>
            <a:r>
              <a:rPr lang="pl-PL" sz="1225">
                <a:latin typeface="Arial" pitchFamily="18"/>
                <a:ea typeface="DejaVu Sans" pitchFamily="2"/>
                <a:cs typeface="Lohit Hindi" pitchFamily="2"/>
              </a:rPr>
              <a:t>Replica Node</a:t>
            </a:r>
          </a:p>
        </p:txBody>
      </p:sp>
      <p:sp>
        <p:nvSpPr>
          <p:cNvPr id="9" name="Freeform 8"/>
          <p:cNvSpPr/>
          <p:nvPr/>
        </p:nvSpPr>
        <p:spPr>
          <a:xfrm>
            <a:off x="5466796" y="1910526"/>
            <a:ext cx="2081982" cy="93076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396BA8"/>
          </a:solidFill>
          <a:ln w="36000">
            <a:solidFill>
              <a:srgbClr val="000000"/>
            </a:solidFill>
            <a:prstDash val="solid"/>
          </a:ln>
        </p:spPr>
        <p:txBody>
          <a:bodyPr vert="horz" wrap="none" lIns="73482" tIns="42864" rIns="73482" bIns="42864" anchor="ctr" anchorCtr="0" compatLnSpc="0">
            <a:noAutofit/>
          </a:bodyPr>
          <a:lstStyle/>
          <a:p>
            <a:pPr algn="ctr" hangingPunct="0"/>
            <a:r>
              <a:rPr lang="pl-PL" sz="1225">
                <a:solidFill>
                  <a:srgbClr val="FFFFFF"/>
                </a:solidFill>
                <a:latin typeface="Arial" pitchFamily="18"/>
                <a:ea typeface="DejaVu Sans" pitchFamily="2"/>
                <a:cs typeface="Lohit Hindi" pitchFamily="2"/>
              </a:rPr>
              <a:t>Solr</a:t>
            </a:r>
          </a:p>
        </p:txBody>
      </p:sp>
      <p:sp>
        <p:nvSpPr>
          <p:cNvPr id="10" name="Freeform 9"/>
          <p:cNvSpPr/>
          <p:nvPr/>
        </p:nvSpPr>
        <p:spPr>
          <a:xfrm>
            <a:off x="5466796" y="3331173"/>
            <a:ext cx="2081982" cy="1224695"/>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396BA8"/>
          </a:solidFill>
          <a:ln w="36000">
            <a:solidFill>
              <a:srgbClr val="000000"/>
            </a:solidFill>
            <a:prstDash val="solid"/>
          </a:ln>
        </p:spPr>
        <p:txBody>
          <a:bodyPr vert="horz" wrap="none" lIns="73482" tIns="42864" rIns="73482" bIns="42864" anchor="ctr" anchorCtr="0" compatLnSpc="0">
            <a:noAutofit/>
          </a:bodyPr>
          <a:lstStyle/>
          <a:p>
            <a:pPr algn="ctr" hangingPunct="0"/>
            <a:r>
              <a:rPr lang="pl-PL" sz="1225">
                <a:solidFill>
                  <a:srgbClr val="FFFFFF"/>
                </a:solidFill>
                <a:latin typeface="Arial" pitchFamily="18"/>
                <a:ea typeface="DejaVu Sans" pitchFamily="2"/>
                <a:cs typeface="Lohit Hindi" pitchFamily="2"/>
              </a:rPr>
              <a:t>Cassandra</a:t>
            </a:r>
          </a:p>
        </p:txBody>
      </p:sp>
      <p:sp>
        <p:nvSpPr>
          <p:cNvPr id="11" name="Freeform 10"/>
          <p:cNvSpPr/>
          <p:nvPr/>
        </p:nvSpPr>
        <p:spPr>
          <a:xfrm>
            <a:off x="6171486" y="3331173"/>
            <a:ext cx="1249189" cy="2449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0084D1"/>
          </a:solidFill>
          <a:ln w="18000">
            <a:solidFill>
              <a:srgbClr val="000000"/>
            </a:solidFill>
            <a:prstDash val="solid"/>
          </a:ln>
        </p:spPr>
        <p:txBody>
          <a:bodyPr vert="horz" wrap="none" lIns="67358" tIns="36741" rIns="67358" bIns="36741" anchor="ctr" anchorCtr="0" compatLnSpc="0">
            <a:noAutofit/>
          </a:bodyPr>
          <a:lstStyle/>
          <a:p>
            <a:pPr algn="ctr" hangingPunct="0"/>
            <a:r>
              <a:rPr lang="pl-PL" sz="1225">
                <a:solidFill>
                  <a:srgbClr val="FFFFFF"/>
                </a:solidFill>
                <a:latin typeface="Arial" pitchFamily="18"/>
                <a:ea typeface="DejaVu Sans" pitchFamily="2"/>
                <a:cs typeface="Lohit Hindi" pitchFamily="2"/>
              </a:rPr>
              <a:t>SI API</a:t>
            </a:r>
          </a:p>
        </p:txBody>
      </p:sp>
      <p:sp>
        <p:nvSpPr>
          <p:cNvPr id="12" name="Freeform 11"/>
          <p:cNvSpPr/>
          <p:nvPr/>
        </p:nvSpPr>
        <p:spPr>
          <a:xfrm>
            <a:off x="7070167" y="2988257"/>
            <a:ext cx="195951" cy="195951"/>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FF00"/>
          </a:solidFill>
          <a:ln w="0">
            <a:solidFill>
              <a:srgbClr val="808080"/>
            </a:solidFill>
            <a:prstDash val="solid"/>
          </a:ln>
        </p:spPr>
        <p:txBody>
          <a:bodyPr vert="horz" wrap="none" lIns="61235" tIns="30617" rIns="61235" bIns="30617" anchor="ctr" anchorCtr="0" compatLnSpc="0">
            <a:noAutofit/>
          </a:bodyPr>
          <a:lstStyle/>
          <a:p>
            <a:pPr algn="ctr" hangingPunct="0"/>
            <a:r>
              <a:rPr lang="pl-PL" sz="1225">
                <a:latin typeface="Arial" pitchFamily="18"/>
                <a:ea typeface="DejaVu Sans" pitchFamily="2"/>
                <a:cs typeface="Lohit Hindi" pitchFamily="2"/>
              </a:rPr>
              <a:t>4</a:t>
            </a:r>
          </a:p>
        </p:txBody>
      </p:sp>
      <p:sp>
        <p:nvSpPr>
          <p:cNvPr id="13" name="Straight Connector 12"/>
          <p:cNvSpPr/>
          <p:nvPr/>
        </p:nvSpPr>
        <p:spPr>
          <a:xfrm>
            <a:off x="4609509" y="3919026"/>
            <a:ext cx="857287" cy="0"/>
          </a:xfrm>
          <a:prstGeom prst="line">
            <a:avLst/>
          </a:prstGeom>
          <a:noFill/>
          <a:ln w="18000">
            <a:solidFill>
              <a:srgbClr val="000000"/>
            </a:solidFill>
            <a:prstDash val="solid"/>
            <a:tailEnd type="arrow"/>
          </a:ln>
        </p:spPr>
        <p:txBody>
          <a:bodyPr vert="horz" wrap="none" lIns="67358" tIns="36741" rIns="67358" bIns="36741" anchor="ctr" anchorCtr="0" compatLnSpc="0"/>
          <a:lstStyle/>
          <a:p>
            <a:pPr hangingPunct="0"/>
            <a:endParaRPr lang="pl-PL" sz="1225">
              <a:latin typeface="Arial" pitchFamily="18"/>
              <a:ea typeface="DejaVu Sans" pitchFamily="2"/>
              <a:cs typeface="Lohit Hindi" pitchFamily="2"/>
            </a:endParaRPr>
          </a:p>
        </p:txBody>
      </p:sp>
      <p:sp>
        <p:nvSpPr>
          <p:cNvPr id="14" name="Freeform 13"/>
          <p:cNvSpPr/>
          <p:nvPr/>
        </p:nvSpPr>
        <p:spPr>
          <a:xfrm>
            <a:off x="4914703" y="3674087"/>
            <a:ext cx="195951" cy="195951"/>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FF00"/>
          </a:solidFill>
          <a:ln w="0">
            <a:solidFill>
              <a:srgbClr val="808080"/>
            </a:solidFill>
            <a:prstDash val="solid"/>
          </a:ln>
        </p:spPr>
        <p:txBody>
          <a:bodyPr vert="horz" wrap="none" lIns="61235" tIns="30617" rIns="61235" bIns="30617" anchor="ctr" anchorCtr="0" compatLnSpc="0">
            <a:noAutofit/>
          </a:bodyPr>
          <a:lstStyle/>
          <a:p>
            <a:pPr algn="ctr" hangingPunct="0"/>
            <a:r>
              <a:rPr lang="pl-PL" sz="1225">
                <a:latin typeface="Arial" pitchFamily="18"/>
                <a:ea typeface="DejaVu Sans" pitchFamily="2"/>
                <a:cs typeface="Lohit Hindi" pitchFamily="2"/>
              </a:rPr>
              <a:t>3</a:t>
            </a:r>
          </a:p>
        </p:txBody>
      </p:sp>
      <p:sp>
        <p:nvSpPr>
          <p:cNvPr id="15" name="Straight Connector 14"/>
          <p:cNvSpPr/>
          <p:nvPr/>
        </p:nvSpPr>
        <p:spPr>
          <a:xfrm flipV="1">
            <a:off x="7021179" y="2841295"/>
            <a:ext cx="0" cy="489878"/>
          </a:xfrm>
          <a:prstGeom prst="line">
            <a:avLst/>
          </a:prstGeom>
          <a:noFill/>
          <a:ln w="18000">
            <a:solidFill>
              <a:srgbClr val="000000"/>
            </a:solidFill>
            <a:prstDash val="solid"/>
            <a:tailEnd type="arrow"/>
          </a:ln>
        </p:spPr>
        <p:txBody>
          <a:bodyPr vert="horz" wrap="none" lIns="67358" tIns="36741" rIns="67358" bIns="36741" anchor="ctr" anchorCtr="0" compatLnSpc="0"/>
          <a:lstStyle/>
          <a:p>
            <a:pPr hangingPunct="0"/>
            <a:endParaRPr lang="pl-PL" sz="1225">
              <a:latin typeface="Arial" pitchFamily="18"/>
              <a:ea typeface="DejaVu Sans" pitchFamily="2"/>
              <a:cs typeface="Lohit Hindi" pitchFamily="2"/>
            </a:endParaRPr>
          </a:p>
        </p:txBody>
      </p:sp>
      <p:sp>
        <p:nvSpPr>
          <p:cNvPr id="16" name="Freeform 15"/>
          <p:cNvSpPr/>
          <p:nvPr/>
        </p:nvSpPr>
        <p:spPr>
          <a:xfrm>
            <a:off x="1975433" y="3674087"/>
            <a:ext cx="195951" cy="195951"/>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FF00"/>
          </a:solidFill>
          <a:ln w="0">
            <a:solidFill>
              <a:srgbClr val="808080"/>
            </a:solidFill>
            <a:prstDash val="solid"/>
          </a:ln>
        </p:spPr>
        <p:txBody>
          <a:bodyPr vert="horz" wrap="none" lIns="61235" tIns="30617" rIns="61235" bIns="30617" anchor="ctr" anchorCtr="0" compatLnSpc="0">
            <a:noAutofit/>
          </a:bodyPr>
          <a:lstStyle/>
          <a:p>
            <a:pPr algn="ctr" hangingPunct="0"/>
            <a:r>
              <a:rPr lang="pl-PL" sz="1225">
                <a:latin typeface="Arial" pitchFamily="18"/>
                <a:ea typeface="DejaVu Sans" pitchFamily="2"/>
                <a:cs typeface="Lohit Hindi" pitchFamily="2"/>
              </a:rPr>
              <a:t>1</a:t>
            </a:r>
          </a:p>
        </p:txBody>
      </p:sp>
      <p:sp>
        <p:nvSpPr>
          <p:cNvPr id="17" name="Straight Connector 16"/>
          <p:cNvSpPr/>
          <p:nvPr/>
        </p:nvSpPr>
        <p:spPr>
          <a:xfrm>
            <a:off x="1681507" y="3919026"/>
            <a:ext cx="832793" cy="0"/>
          </a:xfrm>
          <a:prstGeom prst="line">
            <a:avLst/>
          </a:prstGeom>
          <a:noFill/>
          <a:ln w="18000">
            <a:solidFill>
              <a:srgbClr val="000000"/>
            </a:solidFill>
            <a:prstDash val="solid"/>
            <a:tailEnd type="arrow"/>
          </a:ln>
        </p:spPr>
        <p:txBody>
          <a:bodyPr vert="horz" wrap="none" lIns="67358" tIns="36741" rIns="67358" bIns="36741" anchor="ctr" anchorCtr="0" compatLnSpc="0"/>
          <a:lstStyle/>
          <a:p>
            <a:pPr hangingPunct="0"/>
            <a:endParaRPr lang="pl-PL" sz="1225">
              <a:latin typeface="Arial" pitchFamily="18"/>
              <a:ea typeface="DejaVu Sans" pitchFamily="2"/>
              <a:cs typeface="Lohit Hindi" pitchFamily="2"/>
            </a:endParaRPr>
          </a:p>
        </p:txBody>
      </p:sp>
      <p:sp>
        <p:nvSpPr>
          <p:cNvPr id="18" name="TextBox 17"/>
          <p:cNvSpPr txBox="1"/>
          <p:nvPr/>
        </p:nvSpPr>
        <p:spPr>
          <a:xfrm>
            <a:off x="1283236" y="3331172"/>
            <a:ext cx="1095663" cy="242459"/>
          </a:xfrm>
          <a:prstGeom prst="rect">
            <a:avLst/>
          </a:prstGeom>
          <a:noFill/>
          <a:ln>
            <a:noFill/>
          </a:ln>
        </p:spPr>
        <p:txBody>
          <a:bodyPr vert="horz" wrap="none" lIns="61235" tIns="30617" rIns="61235" bIns="30617" anchorCtr="0" compatLnSpc="0">
            <a:spAutoFit/>
          </a:bodyPr>
          <a:lstStyle/>
          <a:p>
            <a:pPr hangingPunct="0"/>
            <a:r>
              <a:rPr lang="pl-PL" sz="1225">
                <a:latin typeface="Arial" pitchFamily="18"/>
                <a:ea typeface="DejaVu Sans" pitchFamily="2"/>
                <a:cs typeface="Lohit Hindi" pitchFamily="2"/>
              </a:rPr>
              <a:t>CQL SELECT</a:t>
            </a:r>
          </a:p>
        </p:txBody>
      </p:sp>
      <p:sp>
        <p:nvSpPr>
          <p:cNvPr id="19" name="Straight Connector 18"/>
          <p:cNvSpPr/>
          <p:nvPr/>
        </p:nvSpPr>
        <p:spPr>
          <a:xfrm flipV="1">
            <a:off x="4081910" y="2841295"/>
            <a:ext cx="0" cy="489878"/>
          </a:xfrm>
          <a:prstGeom prst="line">
            <a:avLst/>
          </a:prstGeom>
          <a:noFill/>
          <a:ln w="18000">
            <a:solidFill>
              <a:srgbClr val="000000"/>
            </a:solidFill>
            <a:prstDash val="solid"/>
            <a:tailEnd type="arrow"/>
          </a:ln>
        </p:spPr>
        <p:txBody>
          <a:bodyPr vert="horz" wrap="none" lIns="67358" tIns="36741" rIns="67358" bIns="36741" anchor="ctr" anchorCtr="0" compatLnSpc="0"/>
          <a:lstStyle/>
          <a:p>
            <a:pPr hangingPunct="0"/>
            <a:endParaRPr lang="pl-PL" sz="1225">
              <a:latin typeface="Arial" pitchFamily="18"/>
              <a:ea typeface="DejaVu Sans" pitchFamily="2"/>
              <a:cs typeface="Lohit Hindi" pitchFamily="2"/>
            </a:endParaRPr>
          </a:p>
        </p:txBody>
      </p:sp>
      <p:sp>
        <p:nvSpPr>
          <p:cNvPr id="20" name="Straight Connector 19"/>
          <p:cNvSpPr/>
          <p:nvPr/>
        </p:nvSpPr>
        <p:spPr>
          <a:xfrm>
            <a:off x="4375837" y="2841295"/>
            <a:ext cx="0" cy="489878"/>
          </a:xfrm>
          <a:prstGeom prst="line">
            <a:avLst/>
          </a:prstGeom>
          <a:noFill/>
          <a:ln w="18000">
            <a:solidFill>
              <a:srgbClr val="000000"/>
            </a:solidFill>
            <a:prstDash val="solid"/>
            <a:tailEnd type="arrow"/>
          </a:ln>
        </p:spPr>
        <p:txBody>
          <a:bodyPr vert="horz" wrap="none" lIns="67358" tIns="36741" rIns="67358" bIns="36741" anchor="ctr" anchorCtr="0" compatLnSpc="0"/>
          <a:lstStyle/>
          <a:p>
            <a:pPr hangingPunct="0"/>
            <a:endParaRPr lang="pl-PL" sz="1225">
              <a:latin typeface="Arial" pitchFamily="18"/>
              <a:ea typeface="DejaVu Sans" pitchFamily="2"/>
              <a:cs typeface="Lohit Hindi" pitchFamily="2"/>
            </a:endParaRPr>
          </a:p>
        </p:txBody>
      </p:sp>
      <p:sp>
        <p:nvSpPr>
          <p:cNvPr id="21" name="Straight Connector 20"/>
          <p:cNvSpPr/>
          <p:nvPr/>
        </p:nvSpPr>
        <p:spPr>
          <a:xfrm flipH="1">
            <a:off x="4609508" y="4065989"/>
            <a:ext cx="844061" cy="0"/>
          </a:xfrm>
          <a:prstGeom prst="line">
            <a:avLst/>
          </a:prstGeom>
          <a:noFill/>
          <a:ln w="18000">
            <a:solidFill>
              <a:srgbClr val="000000"/>
            </a:solidFill>
            <a:prstDash val="solid"/>
            <a:tailEnd type="arrow"/>
          </a:ln>
        </p:spPr>
        <p:txBody>
          <a:bodyPr vert="horz" wrap="none" lIns="67358" tIns="36741" rIns="67358" bIns="36741" anchor="ctr" anchorCtr="0" compatLnSpc="0"/>
          <a:lstStyle/>
          <a:p>
            <a:pPr hangingPunct="0"/>
            <a:endParaRPr lang="pl-PL" sz="1225">
              <a:latin typeface="Arial" pitchFamily="18"/>
              <a:ea typeface="DejaVu Sans" pitchFamily="2"/>
              <a:cs typeface="Lohit Hindi" pitchFamily="2"/>
            </a:endParaRPr>
          </a:p>
        </p:txBody>
      </p:sp>
      <p:sp>
        <p:nvSpPr>
          <p:cNvPr id="22" name="Freeform 21"/>
          <p:cNvSpPr/>
          <p:nvPr/>
        </p:nvSpPr>
        <p:spPr>
          <a:xfrm>
            <a:off x="4914703" y="4114978"/>
            <a:ext cx="195951" cy="195951"/>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FF00"/>
          </a:solidFill>
          <a:ln w="0">
            <a:solidFill>
              <a:srgbClr val="808080"/>
            </a:solidFill>
            <a:prstDash val="solid"/>
          </a:ln>
        </p:spPr>
        <p:txBody>
          <a:bodyPr vert="horz" wrap="none" lIns="61235" tIns="30617" rIns="61235" bIns="30617" anchor="ctr" anchorCtr="0" compatLnSpc="0">
            <a:noAutofit/>
          </a:bodyPr>
          <a:lstStyle/>
          <a:p>
            <a:pPr algn="ctr" hangingPunct="0"/>
            <a:r>
              <a:rPr lang="pl-PL" sz="1225">
                <a:latin typeface="Arial" pitchFamily="18"/>
                <a:ea typeface="DejaVu Sans" pitchFamily="2"/>
                <a:cs typeface="Lohit Hindi" pitchFamily="2"/>
              </a:rPr>
              <a:t>5</a:t>
            </a:r>
          </a:p>
        </p:txBody>
      </p:sp>
      <p:sp>
        <p:nvSpPr>
          <p:cNvPr id="23" name="TextBox 22"/>
          <p:cNvSpPr txBox="1"/>
          <p:nvPr/>
        </p:nvSpPr>
        <p:spPr>
          <a:xfrm>
            <a:off x="4669764" y="3166329"/>
            <a:ext cx="752621" cy="446746"/>
          </a:xfrm>
          <a:prstGeom prst="rect">
            <a:avLst/>
          </a:prstGeom>
          <a:noFill/>
          <a:ln>
            <a:noFill/>
          </a:ln>
        </p:spPr>
        <p:txBody>
          <a:bodyPr vert="horz" wrap="none" lIns="61235" tIns="30617" rIns="61235" bIns="30617" anchorCtr="0" compatLnSpc="0">
            <a:spAutoFit/>
          </a:bodyPr>
          <a:lstStyle/>
          <a:p>
            <a:pPr hangingPunct="0"/>
            <a:r>
              <a:rPr lang="pl-PL" sz="1225">
                <a:latin typeface="Arial" pitchFamily="18"/>
                <a:ea typeface="DejaVu Sans" pitchFamily="2"/>
                <a:cs typeface="Lohit Hindi" pitchFamily="2"/>
              </a:rPr>
              <a:t>contacts </a:t>
            </a:r>
            <a:br>
              <a:rPr lang="pl-PL" sz="1225">
                <a:latin typeface="Arial" pitchFamily="18"/>
                <a:ea typeface="DejaVu Sans" pitchFamily="2"/>
                <a:cs typeface="Lohit Hindi" pitchFamily="2"/>
              </a:rPr>
            </a:br>
            <a:r>
              <a:rPr lang="pl-PL" sz="1225">
                <a:latin typeface="Arial" pitchFamily="18"/>
                <a:ea typeface="DejaVu Sans" pitchFamily="2"/>
                <a:cs typeface="Lohit Hindi" pitchFamily="2"/>
              </a:rPr>
              <a:t>all nodes</a:t>
            </a:r>
          </a:p>
        </p:txBody>
      </p:sp>
      <p:sp>
        <p:nvSpPr>
          <p:cNvPr id="24" name="Straight Connector 23"/>
          <p:cNvSpPr/>
          <p:nvPr/>
        </p:nvSpPr>
        <p:spPr>
          <a:xfrm>
            <a:off x="7315106" y="2841295"/>
            <a:ext cx="0" cy="489878"/>
          </a:xfrm>
          <a:prstGeom prst="line">
            <a:avLst/>
          </a:prstGeom>
          <a:noFill/>
          <a:ln w="18000">
            <a:solidFill>
              <a:srgbClr val="000000"/>
            </a:solidFill>
            <a:prstDash val="solid"/>
            <a:tailEnd type="arrow"/>
          </a:ln>
        </p:spPr>
        <p:txBody>
          <a:bodyPr vert="horz" wrap="none" lIns="67358" tIns="36741" rIns="67358" bIns="36741" anchor="ctr" anchorCtr="0" compatLnSpc="0"/>
          <a:lstStyle/>
          <a:p>
            <a:pPr hangingPunct="0"/>
            <a:endParaRPr lang="pl-PL" sz="1225">
              <a:latin typeface="Arial" pitchFamily="18"/>
              <a:ea typeface="DejaVu Sans" pitchFamily="2"/>
              <a:cs typeface="Lohit Hindi" pitchFamily="2"/>
            </a:endParaRPr>
          </a:p>
        </p:txBody>
      </p:sp>
      <p:sp>
        <p:nvSpPr>
          <p:cNvPr id="25" name="Straight Connector 24"/>
          <p:cNvSpPr/>
          <p:nvPr/>
        </p:nvSpPr>
        <p:spPr>
          <a:xfrm flipH="1">
            <a:off x="1681506" y="4065989"/>
            <a:ext cx="844061" cy="0"/>
          </a:xfrm>
          <a:prstGeom prst="line">
            <a:avLst/>
          </a:prstGeom>
          <a:noFill/>
          <a:ln w="18000">
            <a:solidFill>
              <a:srgbClr val="000000"/>
            </a:solidFill>
            <a:prstDash val="solid"/>
            <a:tailEnd type="arrow"/>
          </a:ln>
        </p:spPr>
        <p:txBody>
          <a:bodyPr vert="horz" wrap="none" lIns="67358" tIns="36741" rIns="67358" bIns="36741" anchor="ctr" anchorCtr="0" compatLnSpc="0"/>
          <a:lstStyle/>
          <a:p>
            <a:pPr hangingPunct="0"/>
            <a:endParaRPr lang="pl-PL" sz="1225">
              <a:latin typeface="Arial" pitchFamily="18"/>
              <a:ea typeface="DejaVu Sans" pitchFamily="2"/>
              <a:cs typeface="Lohit Hindi" pitchFamily="2"/>
            </a:endParaRPr>
          </a:p>
        </p:txBody>
      </p:sp>
      <p:sp>
        <p:nvSpPr>
          <p:cNvPr id="26" name="Freeform 25"/>
          <p:cNvSpPr/>
          <p:nvPr/>
        </p:nvSpPr>
        <p:spPr>
          <a:xfrm>
            <a:off x="1975433" y="4114978"/>
            <a:ext cx="195951" cy="195951"/>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FF00"/>
          </a:solidFill>
          <a:ln w="0">
            <a:solidFill>
              <a:srgbClr val="808080"/>
            </a:solidFill>
            <a:prstDash val="solid"/>
          </a:ln>
        </p:spPr>
        <p:txBody>
          <a:bodyPr vert="horz" wrap="none" lIns="61235" tIns="30617" rIns="61235" bIns="30617" anchor="ctr" anchorCtr="0" compatLnSpc="0">
            <a:noAutofit/>
          </a:bodyPr>
          <a:lstStyle/>
          <a:p>
            <a:pPr algn="ctr" hangingPunct="0"/>
            <a:r>
              <a:rPr lang="pl-PL" sz="1225">
                <a:latin typeface="Arial" pitchFamily="18"/>
                <a:ea typeface="DejaVu Sans" pitchFamily="2"/>
                <a:cs typeface="Lohit Hindi" pitchFamily="2"/>
              </a:rPr>
              <a:t>6</a:t>
            </a:r>
          </a:p>
        </p:txBody>
      </p:sp>
      <p:sp>
        <p:nvSpPr>
          <p:cNvPr id="29" name="Title 1"/>
          <p:cNvSpPr txBox="1">
            <a:spLocks/>
          </p:cNvSpPr>
          <p:nvPr/>
        </p:nvSpPr>
        <p:spPr>
          <a:xfrm>
            <a:off x="173185" y="38485"/>
            <a:ext cx="7484590" cy="51911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Helvetica"/>
                <a:ea typeface="+mj-ea"/>
                <a:cs typeface="Helvetica"/>
              </a:defRPr>
            </a:lvl1pPr>
          </a:lstStyle>
          <a:p>
            <a:r>
              <a:rPr lang="en-US" sz="2700" dirty="0">
                <a:solidFill>
                  <a:schemeClr val="accent1"/>
                </a:solidFill>
                <a:latin typeface=" Roboto Light" charset="0"/>
                <a:ea typeface=" Roboto Light" charset="0"/>
                <a:cs typeface=" Roboto Light" charset="0"/>
              </a:rPr>
              <a:t>Querying through </a:t>
            </a:r>
            <a:r>
              <a:rPr lang="en-US" sz="2700" dirty="0">
                <a:solidFill>
                  <a:schemeClr val="accent1"/>
                </a:solidFill>
                <a:latin typeface=" Roboto Light" charset="0"/>
                <a:ea typeface=" Roboto Light" charset="0"/>
                <a:cs typeface=" Roboto Light" charset="0"/>
              </a:rPr>
              <a:t>CQL</a:t>
            </a:r>
            <a:endParaRPr lang="en-US" sz="2700" dirty="0">
              <a:solidFill>
                <a:schemeClr val="accent1"/>
              </a:solidFill>
              <a:latin typeface=" Roboto Light" charset="0"/>
              <a:ea typeface=" Roboto Light" charset="0"/>
              <a:cs typeface=" Roboto Light" charset="0"/>
            </a:endParaRPr>
          </a:p>
        </p:txBody>
      </p:sp>
    </p:spTree>
    <p:extLst>
      <p:ext uri="{BB962C8B-B14F-4D97-AF65-F5344CB8AC3E}">
        <p14:creationId xmlns:p14="http://schemas.microsoft.com/office/powerpoint/2010/main" val="15758609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DSE </a:t>
            </a:r>
            <a:r>
              <a:rPr lang="en-US" dirty="0" smtClean="0"/>
              <a:t>Analytics</a:t>
            </a:r>
            <a:endParaRPr lang="en-US" dirty="0"/>
          </a:p>
        </p:txBody>
      </p:sp>
      <p:sp>
        <p:nvSpPr>
          <p:cNvPr id="6" name="Text Placeholder 5"/>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53</a:t>
            </a:fld>
            <a:endParaRPr lang="en-US"/>
          </a:p>
        </p:txBody>
      </p:sp>
    </p:spTree>
    <p:extLst>
      <p:ext uri="{BB962C8B-B14F-4D97-AF65-F5344CB8AC3E}">
        <p14:creationId xmlns:p14="http://schemas.microsoft.com/office/powerpoint/2010/main" val="22250655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DSE Analytics Reference Architecture</a:t>
            </a:r>
            <a:endParaRPr lang="en-US" dirty="0"/>
          </a:p>
        </p:txBody>
      </p:sp>
      <p:cxnSp>
        <p:nvCxnSpPr>
          <p:cNvPr id="29" name="Straight Arrow Connector 28"/>
          <p:cNvCxnSpPr/>
          <p:nvPr/>
        </p:nvCxnSpPr>
        <p:spPr>
          <a:xfrm>
            <a:off x="4655203" y="2741238"/>
            <a:ext cx="0" cy="543752"/>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50" name="Picture 49"/>
          <p:cNvPicPr>
            <a:picLocks noChangeAspect="1"/>
          </p:cNvPicPr>
          <p:nvPr/>
        </p:nvPicPr>
        <p:blipFill>
          <a:blip r:embed="rId3"/>
          <a:stretch>
            <a:fillRect/>
          </a:stretch>
        </p:blipFill>
        <p:spPr>
          <a:xfrm>
            <a:off x="473574" y="3239810"/>
            <a:ext cx="2273206" cy="1465374"/>
          </a:xfrm>
          <a:prstGeom prst="rect">
            <a:avLst/>
          </a:prstGeom>
        </p:spPr>
      </p:pic>
      <p:cxnSp>
        <p:nvCxnSpPr>
          <p:cNvPr id="56" name="Straight Arrow Connector 55"/>
          <p:cNvCxnSpPr/>
          <p:nvPr/>
        </p:nvCxnSpPr>
        <p:spPr>
          <a:xfrm>
            <a:off x="2061048" y="2082271"/>
            <a:ext cx="1784376" cy="4899"/>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a:off x="2841882" y="3934523"/>
            <a:ext cx="950256" cy="8881"/>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41" name="Picture 40"/>
          <p:cNvPicPr>
            <a:picLocks noChangeAspect="1"/>
          </p:cNvPicPr>
          <p:nvPr/>
        </p:nvPicPr>
        <p:blipFill>
          <a:blip r:embed="rId4"/>
          <a:stretch>
            <a:fillRect/>
          </a:stretch>
        </p:blipFill>
        <p:spPr>
          <a:xfrm>
            <a:off x="810968" y="1779438"/>
            <a:ext cx="1102921" cy="567606"/>
          </a:xfrm>
          <a:prstGeom prst="rect">
            <a:avLst/>
          </a:prstGeom>
        </p:spPr>
      </p:pic>
      <p:sp>
        <p:nvSpPr>
          <p:cNvPr id="55" name="TextBox 54"/>
          <p:cNvSpPr txBox="1"/>
          <p:nvPr/>
        </p:nvSpPr>
        <p:spPr>
          <a:xfrm>
            <a:off x="839470" y="1510372"/>
            <a:ext cx="1122505" cy="253916"/>
          </a:xfrm>
          <a:prstGeom prst="rect">
            <a:avLst/>
          </a:prstGeom>
          <a:noFill/>
        </p:spPr>
        <p:txBody>
          <a:bodyPr wrap="none" rtlCol="0">
            <a:spAutoFit/>
          </a:bodyPr>
          <a:lstStyle/>
          <a:p>
            <a:pPr algn="ctr"/>
            <a:r>
              <a:rPr lang="en-US" sz="1050" dirty="0" smtClean="0">
                <a:latin typeface="Helvetica Neue Light"/>
                <a:cs typeface="Helvetica Neue Light"/>
              </a:rPr>
              <a:t>Your Application</a:t>
            </a:r>
            <a:endParaRPr lang="en-US" sz="1050" dirty="0">
              <a:latin typeface="Helvetica Neue Light"/>
              <a:cs typeface="Helvetica Neue Light"/>
            </a:endParaRPr>
          </a:p>
        </p:txBody>
      </p:sp>
      <p:sp>
        <p:nvSpPr>
          <p:cNvPr id="59" name="TextBox 58"/>
          <p:cNvSpPr txBox="1"/>
          <p:nvPr/>
        </p:nvSpPr>
        <p:spPr>
          <a:xfrm>
            <a:off x="2234329" y="1750172"/>
            <a:ext cx="1441420" cy="253916"/>
          </a:xfrm>
          <a:prstGeom prst="rect">
            <a:avLst/>
          </a:prstGeom>
          <a:noFill/>
        </p:spPr>
        <p:txBody>
          <a:bodyPr wrap="none" rtlCol="0">
            <a:spAutoFit/>
          </a:bodyPr>
          <a:lstStyle/>
          <a:p>
            <a:pPr algn="ctr"/>
            <a:r>
              <a:rPr lang="en-US" sz="1050" dirty="0" smtClean="0">
                <a:latin typeface="Helvetica Neue Light"/>
                <a:cs typeface="Helvetica Neue Light"/>
              </a:rPr>
              <a:t>Real Time Operations</a:t>
            </a:r>
            <a:endParaRPr lang="en-US" sz="1050" dirty="0">
              <a:latin typeface="Helvetica Neue Light"/>
              <a:cs typeface="Helvetica Neue Light"/>
            </a:endParaRPr>
          </a:p>
        </p:txBody>
      </p:sp>
      <p:grpSp>
        <p:nvGrpSpPr>
          <p:cNvPr id="9" name="Group 8"/>
          <p:cNvGrpSpPr/>
          <p:nvPr/>
        </p:nvGrpSpPr>
        <p:grpSpPr>
          <a:xfrm>
            <a:off x="3977774" y="1362522"/>
            <a:ext cx="1331998" cy="1330040"/>
            <a:chOff x="5370089" y="957870"/>
            <a:chExt cx="1582522" cy="1580196"/>
          </a:xfrm>
        </p:grpSpPr>
        <p:sp>
          <p:nvSpPr>
            <p:cNvPr id="26" name="Shape 1231"/>
            <p:cNvSpPr/>
            <p:nvPr/>
          </p:nvSpPr>
          <p:spPr>
            <a:xfrm>
              <a:off x="5528795" y="1115347"/>
              <a:ext cx="1265109" cy="1265242"/>
            </a:xfrm>
            <a:prstGeom prst="ellipse">
              <a:avLst/>
            </a:prstGeom>
            <a:noFill/>
            <a:ln w="57150" cap="flat" cmpd="sng">
              <a:solidFill>
                <a:srgbClr val="007A97"/>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27" name="Shape 1232"/>
            <p:cNvSpPr/>
            <p:nvPr/>
          </p:nvSpPr>
          <p:spPr>
            <a:xfrm>
              <a:off x="6635198"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8" name="Shape 1237"/>
            <p:cNvSpPr/>
            <p:nvPr/>
          </p:nvSpPr>
          <p:spPr>
            <a:xfrm>
              <a:off x="5370089"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2" name="Shape 1238"/>
            <p:cNvSpPr/>
            <p:nvPr/>
          </p:nvSpPr>
          <p:spPr>
            <a:xfrm>
              <a:off x="6012410" y="2223112"/>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4" name="Shape 1239"/>
            <p:cNvSpPr/>
            <p:nvPr/>
          </p:nvSpPr>
          <p:spPr>
            <a:xfrm>
              <a:off x="6012410" y="95787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25" name="Rectangle 24"/>
          <p:cNvSpPr/>
          <p:nvPr/>
        </p:nvSpPr>
        <p:spPr>
          <a:xfrm>
            <a:off x="4191772" y="1927863"/>
            <a:ext cx="923614" cy="226985"/>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Cassandra</a:t>
            </a:r>
          </a:p>
        </p:txBody>
      </p:sp>
      <p:grpSp>
        <p:nvGrpSpPr>
          <p:cNvPr id="7" name="Group 6"/>
          <p:cNvGrpSpPr/>
          <p:nvPr/>
        </p:nvGrpSpPr>
        <p:grpSpPr>
          <a:xfrm>
            <a:off x="3989734" y="3388854"/>
            <a:ext cx="1331998" cy="1330040"/>
            <a:chOff x="5384298" y="3365318"/>
            <a:chExt cx="1582522" cy="1580196"/>
          </a:xfrm>
        </p:grpSpPr>
        <p:sp>
          <p:nvSpPr>
            <p:cNvPr id="54" name="Shape 1231"/>
            <p:cNvSpPr/>
            <p:nvPr/>
          </p:nvSpPr>
          <p:spPr>
            <a:xfrm>
              <a:off x="5543004" y="3522795"/>
              <a:ext cx="1265109" cy="1265242"/>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61" name="Shape 1232"/>
            <p:cNvSpPr/>
            <p:nvPr/>
          </p:nvSpPr>
          <p:spPr>
            <a:xfrm>
              <a:off x="6649407"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2" name="Shape 1237"/>
            <p:cNvSpPr/>
            <p:nvPr/>
          </p:nvSpPr>
          <p:spPr>
            <a:xfrm>
              <a:off x="5384298"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3" name="Shape 1238"/>
            <p:cNvSpPr/>
            <p:nvPr/>
          </p:nvSpPr>
          <p:spPr>
            <a:xfrm>
              <a:off x="6026619" y="463056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4" name="Shape 1239"/>
            <p:cNvSpPr/>
            <p:nvPr/>
          </p:nvSpPr>
          <p:spPr>
            <a:xfrm>
              <a:off x="6026619" y="3365318"/>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53" name="Rectangle 52"/>
          <p:cNvSpPr/>
          <p:nvPr/>
        </p:nvSpPr>
        <p:spPr>
          <a:xfrm>
            <a:off x="4256897" y="3959135"/>
            <a:ext cx="797669" cy="226985"/>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Analytics</a:t>
            </a:r>
          </a:p>
        </p:txBody>
      </p:sp>
      <p:sp>
        <p:nvSpPr>
          <p:cNvPr id="2" name="Footer Placeholder 1"/>
          <p:cNvSpPr>
            <a:spLocks noGrp="1"/>
          </p:cNvSpPr>
          <p:nvPr>
            <p:ph type="ftr" sz="quarter" idx="11"/>
          </p:nvPr>
        </p:nvSpPr>
        <p:spPr/>
        <p:txBody>
          <a:bodyPr/>
          <a:lstStyle/>
          <a:p>
            <a:r>
              <a:rPr lang="en-US" smtClean="0"/>
              <a:t>© 2015 DataStax, All Rights Reserved.</a:t>
            </a:r>
            <a:endParaRPr lang="en-US" dirty="0"/>
          </a:p>
        </p:txBody>
      </p:sp>
      <p:sp>
        <p:nvSpPr>
          <p:cNvPr id="3" name="Slide Number Placeholder 2"/>
          <p:cNvSpPr>
            <a:spLocks noGrp="1"/>
          </p:cNvSpPr>
          <p:nvPr>
            <p:ph type="sldNum" sz="quarter" idx="12"/>
          </p:nvPr>
        </p:nvSpPr>
        <p:spPr/>
        <p:txBody>
          <a:bodyPr/>
          <a:lstStyle/>
          <a:p>
            <a:fld id="{B10D5614-B734-4280-8F57-1D4947433C97}" type="slidenum">
              <a:rPr lang="en-US" smtClean="0"/>
              <a:t>54</a:t>
            </a:fld>
            <a:endParaRPr lang="en-US" dirty="0"/>
          </a:p>
        </p:txBody>
      </p:sp>
      <p:sp>
        <p:nvSpPr>
          <p:cNvPr id="46" name="TextBox 45"/>
          <p:cNvSpPr txBox="1"/>
          <p:nvPr/>
        </p:nvSpPr>
        <p:spPr>
          <a:xfrm>
            <a:off x="3009763" y="3643349"/>
            <a:ext cx="710451" cy="577081"/>
          </a:xfrm>
          <a:prstGeom prst="rect">
            <a:avLst/>
          </a:prstGeom>
          <a:noFill/>
        </p:spPr>
        <p:txBody>
          <a:bodyPr wrap="none" rtlCol="0">
            <a:spAutoFit/>
          </a:bodyPr>
          <a:lstStyle/>
          <a:p>
            <a:pPr algn="ctr"/>
            <a:r>
              <a:rPr lang="en-US" sz="1050" dirty="0" smtClean="0">
                <a:latin typeface="Helvetica Neue Light"/>
                <a:cs typeface="Helvetica Neue Light"/>
              </a:rPr>
              <a:t>Analytics</a:t>
            </a:r>
          </a:p>
          <a:p>
            <a:pPr algn="ctr"/>
            <a:endParaRPr lang="en-US" sz="1050" dirty="0">
              <a:latin typeface="Helvetica Neue Light"/>
              <a:cs typeface="Helvetica Neue Light"/>
            </a:endParaRPr>
          </a:p>
          <a:p>
            <a:pPr algn="ctr"/>
            <a:r>
              <a:rPr lang="en-US" sz="1050" dirty="0" smtClean="0">
                <a:latin typeface="Helvetica Neue Light"/>
                <a:cs typeface="Helvetica Neue Light"/>
              </a:rPr>
              <a:t>Queries</a:t>
            </a:r>
            <a:endParaRPr lang="en-US" sz="1050" dirty="0">
              <a:latin typeface="Helvetica Neue Light"/>
              <a:cs typeface="Helvetica Neue Light"/>
            </a:endParaRPr>
          </a:p>
        </p:txBody>
      </p:sp>
      <p:sp>
        <p:nvSpPr>
          <p:cNvPr id="47" name="TextBox 46"/>
          <p:cNvSpPr txBox="1"/>
          <p:nvPr/>
        </p:nvSpPr>
        <p:spPr>
          <a:xfrm>
            <a:off x="881685" y="2950590"/>
            <a:ext cx="1005403" cy="253916"/>
          </a:xfrm>
          <a:prstGeom prst="rect">
            <a:avLst/>
          </a:prstGeom>
          <a:noFill/>
        </p:spPr>
        <p:txBody>
          <a:bodyPr wrap="none" rtlCol="0">
            <a:spAutoFit/>
          </a:bodyPr>
          <a:lstStyle/>
          <a:p>
            <a:pPr algn="ctr"/>
            <a:r>
              <a:rPr lang="en-US" sz="1050" dirty="0" smtClean="0">
                <a:latin typeface="Helvetica Neue Light"/>
                <a:cs typeface="Helvetica Neue Light"/>
              </a:rPr>
              <a:t>Your Analytics</a:t>
            </a:r>
            <a:endParaRPr lang="en-US" sz="1050" dirty="0">
              <a:latin typeface="Helvetica Neue Light"/>
              <a:cs typeface="Helvetica Neue Light"/>
            </a:endParaRPr>
          </a:p>
        </p:txBody>
      </p:sp>
      <p:sp>
        <p:nvSpPr>
          <p:cNvPr id="48" name="TextBox 47"/>
          <p:cNvSpPr txBox="1"/>
          <p:nvPr/>
        </p:nvSpPr>
        <p:spPr>
          <a:xfrm>
            <a:off x="3960567" y="2870656"/>
            <a:ext cx="1437593" cy="253916"/>
          </a:xfrm>
          <a:prstGeom prst="rect">
            <a:avLst/>
          </a:prstGeom>
          <a:noFill/>
        </p:spPr>
        <p:txBody>
          <a:bodyPr wrap="none" rtlCol="0">
            <a:spAutoFit/>
          </a:bodyPr>
          <a:lstStyle/>
          <a:p>
            <a:pPr algn="ctr"/>
            <a:r>
              <a:rPr lang="en-US" sz="1050" dirty="0" smtClean="0">
                <a:latin typeface="Helvetica Neue Light"/>
                <a:cs typeface="Helvetica Neue Light"/>
              </a:rPr>
              <a:t>Real Time Replication</a:t>
            </a:r>
            <a:endParaRPr lang="en-US" sz="1050" dirty="0">
              <a:latin typeface="Helvetica Neue Light"/>
              <a:cs typeface="Helvetica Neue Light"/>
            </a:endParaRPr>
          </a:p>
        </p:txBody>
      </p:sp>
      <p:sp>
        <p:nvSpPr>
          <p:cNvPr id="10" name="Rounded Rectangle 9"/>
          <p:cNvSpPr/>
          <p:nvPr/>
        </p:nvSpPr>
        <p:spPr>
          <a:xfrm>
            <a:off x="3889836" y="1270072"/>
            <a:ext cx="1607443" cy="3525957"/>
          </a:xfrm>
          <a:prstGeom prst="roundRect">
            <a:avLst/>
          </a:prstGeom>
          <a:noFill/>
          <a:ln>
            <a:solidFill>
              <a:srgbClr val="007A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4049846" y="1015835"/>
            <a:ext cx="1261884" cy="253916"/>
          </a:xfrm>
          <a:prstGeom prst="rect">
            <a:avLst/>
          </a:prstGeom>
          <a:noFill/>
        </p:spPr>
        <p:txBody>
          <a:bodyPr wrap="none" rtlCol="0">
            <a:spAutoFit/>
          </a:bodyPr>
          <a:lstStyle/>
          <a:p>
            <a:pPr algn="ctr"/>
            <a:r>
              <a:rPr lang="en-US" sz="1050" dirty="0" smtClean="0">
                <a:latin typeface="Helvetica Neue Light"/>
                <a:cs typeface="Helvetica Neue Light"/>
              </a:rPr>
              <a:t>Single DSE Custer</a:t>
            </a:r>
            <a:endParaRPr lang="en-US" sz="1050" dirty="0">
              <a:latin typeface="Helvetica Neue Light"/>
              <a:cs typeface="Helvetica Neue Light"/>
            </a:endParaRPr>
          </a:p>
        </p:txBody>
      </p:sp>
      <p:sp>
        <p:nvSpPr>
          <p:cNvPr id="51" name="Rectangle 50"/>
          <p:cNvSpPr/>
          <p:nvPr/>
        </p:nvSpPr>
        <p:spPr>
          <a:xfrm>
            <a:off x="5882309" y="893194"/>
            <a:ext cx="3155898" cy="4031873"/>
          </a:xfrm>
          <a:prstGeom prst="rect">
            <a:avLst/>
          </a:prstGeom>
        </p:spPr>
        <p:txBody>
          <a:bodyPr wrap="none">
            <a:spAutoFit/>
          </a:bodyPr>
          <a:lstStyle/>
          <a:p>
            <a:pPr>
              <a:lnSpc>
                <a:spcPct val="150000"/>
              </a:lnSpc>
            </a:pPr>
            <a:r>
              <a:rPr lang="en-US" sz="1600" dirty="0">
                <a:solidFill>
                  <a:schemeClr val="tx1">
                    <a:lumMod val="75000"/>
                    <a:lumOff val="25000"/>
                  </a:schemeClr>
                </a:solidFill>
                <a:latin typeface="Helvetica Neue"/>
                <a:cs typeface="Helvetica Neue"/>
              </a:rPr>
              <a:t>Spark </a:t>
            </a:r>
            <a:r>
              <a:rPr lang="en-US" sz="1600" dirty="0" smtClean="0">
                <a:solidFill>
                  <a:schemeClr val="tx1">
                    <a:lumMod val="75000"/>
                    <a:lumOff val="25000"/>
                  </a:schemeClr>
                </a:solidFill>
                <a:latin typeface="Helvetica Neue"/>
                <a:cs typeface="Helvetica Neue"/>
              </a:rPr>
              <a:t>SQL and other goodness</a:t>
            </a:r>
            <a:endParaRPr lang="en-US" sz="1600" dirty="0">
              <a:solidFill>
                <a:schemeClr val="tx1">
                  <a:lumMod val="75000"/>
                  <a:lumOff val="25000"/>
                </a:schemeClr>
              </a:solidFill>
              <a:latin typeface="Helvetica Neue"/>
              <a:cs typeface="Helvetica Neue"/>
            </a:endParaRPr>
          </a:p>
          <a:p>
            <a:pPr>
              <a:lnSpc>
                <a:spcPct val="150000"/>
              </a:lnSpc>
            </a:pPr>
            <a:r>
              <a:rPr lang="en-US" sz="1600" dirty="0" smtClean="0">
                <a:solidFill>
                  <a:schemeClr val="tx1">
                    <a:lumMod val="75000"/>
                    <a:lumOff val="25000"/>
                  </a:schemeClr>
                </a:solidFill>
                <a:latin typeface="Helvetica Neue"/>
                <a:cs typeface="Helvetica Neue"/>
              </a:rPr>
              <a:t>Ops and Developer friendly</a:t>
            </a:r>
            <a:endParaRPr lang="en-US" sz="1600" dirty="0">
              <a:solidFill>
                <a:schemeClr val="tx1">
                  <a:lumMod val="75000"/>
                  <a:lumOff val="25000"/>
                </a:schemeClr>
              </a:solidFill>
              <a:latin typeface="Helvetica Neue"/>
              <a:cs typeface="Helvetica Neue"/>
            </a:endParaRPr>
          </a:p>
          <a:p>
            <a:pPr>
              <a:lnSpc>
                <a:spcPct val="150000"/>
              </a:lnSpc>
            </a:pPr>
            <a:r>
              <a:rPr lang="en-US" sz="1600" dirty="0" smtClean="0">
                <a:solidFill>
                  <a:schemeClr val="tx1">
                    <a:lumMod val="75000"/>
                    <a:lumOff val="25000"/>
                  </a:schemeClr>
                </a:solidFill>
                <a:latin typeface="Helvetica Neue"/>
                <a:cs typeface="Helvetica Neue"/>
              </a:rPr>
              <a:t>Streaming, </a:t>
            </a:r>
            <a:r>
              <a:rPr lang="en-US" sz="1600" dirty="0" err="1" smtClean="0">
                <a:solidFill>
                  <a:schemeClr val="tx1">
                    <a:lumMod val="75000"/>
                    <a:lumOff val="25000"/>
                  </a:schemeClr>
                </a:solidFill>
                <a:latin typeface="Helvetica Neue"/>
                <a:cs typeface="Helvetica Neue"/>
              </a:rPr>
              <a:t>Hadoop</a:t>
            </a:r>
            <a:r>
              <a:rPr lang="en-US" sz="1600" dirty="0" smtClean="0">
                <a:solidFill>
                  <a:schemeClr val="tx1">
                    <a:lumMod val="75000"/>
                    <a:lumOff val="25000"/>
                  </a:schemeClr>
                </a:solidFill>
                <a:latin typeface="Helvetica Neue"/>
                <a:cs typeface="Helvetica Neue"/>
              </a:rPr>
              <a:t> available</a:t>
            </a:r>
            <a:endParaRPr lang="en-US" sz="1600" dirty="0">
              <a:solidFill>
                <a:schemeClr val="tx1">
                  <a:lumMod val="75000"/>
                  <a:lumOff val="25000"/>
                </a:schemeClr>
              </a:solidFill>
              <a:latin typeface="Helvetica Neue"/>
              <a:cs typeface="Helvetica Neue"/>
            </a:endParaRPr>
          </a:p>
          <a:p>
            <a:pPr>
              <a:lnSpc>
                <a:spcPct val="150000"/>
              </a:lnSpc>
            </a:pPr>
            <a:r>
              <a:rPr lang="en-US" sz="1600" dirty="0" smtClean="0">
                <a:solidFill>
                  <a:schemeClr val="tx1">
                    <a:lumMod val="75000"/>
                    <a:lumOff val="25000"/>
                  </a:schemeClr>
                </a:solidFill>
                <a:latin typeface="Helvetica Neue"/>
                <a:cs typeface="Helvetica Neue"/>
              </a:rPr>
              <a:t>No ETL</a:t>
            </a:r>
          </a:p>
          <a:p>
            <a:pPr marL="285750" indent="-285750">
              <a:buFont typeface="Arial"/>
              <a:buChar char="•"/>
            </a:pPr>
            <a:r>
              <a:rPr lang="en-US" sz="1600" dirty="0" smtClean="0">
                <a:solidFill>
                  <a:schemeClr val="tx1">
                    <a:lumMod val="75000"/>
                    <a:lumOff val="25000"/>
                  </a:schemeClr>
                </a:solidFill>
                <a:latin typeface="Helvetica Neue"/>
                <a:cs typeface="Helvetica Neue"/>
              </a:rPr>
              <a:t>Cassandra replication</a:t>
            </a:r>
            <a:endParaRPr lang="en-US" sz="1600" dirty="0">
              <a:solidFill>
                <a:schemeClr val="tx1">
                  <a:lumMod val="75000"/>
                  <a:lumOff val="25000"/>
                </a:schemeClr>
              </a:solidFill>
              <a:latin typeface="Helvetica Neue"/>
              <a:cs typeface="Helvetica Neue"/>
            </a:endParaRPr>
          </a:p>
          <a:p>
            <a:pPr marL="285750" indent="-285750">
              <a:buFont typeface="Arial"/>
              <a:buChar char="•"/>
            </a:pPr>
            <a:r>
              <a:rPr lang="en-US" sz="1600" dirty="0" err="1" smtClean="0">
                <a:solidFill>
                  <a:schemeClr val="tx1">
                    <a:lumMod val="75000"/>
                    <a:lumOff val="25000"/>
                  </a:schemeClr>
                </a:solidFill>
                <a:latin typeface="Helvetica Neue"/>
                <a:cs typeface="Helvetica Neue"/>
              </a:rPr>
              <a:t>saveToCassandra</a:t>
            </a:r>
            <a:r>
              <a:rPr lang="en-US" sz="1600" dirty="0" smtClean="0">
                <a:solidFill>
                  <a:schemeClr val="tx1">
                    <a:lumMod val="75000"/>
                    <a:lumOff val="25000"/>
                  </a:schemeClr>
                </a:solidFill>
                <a:latin typeface="Helvetica Neue"/>
                <a:cs typeface="Helvetica Neue"/>
              </a:rPr>
              <a:t>( )</a:t>
            </a:r>
            <a:endParaRPr lang="en-US" sz="1600" dirty="0">
              <a:solidFill>
                <a:schemeClr val="tx1">
                  <a:lumMod val="75000"/>
                  <a:lumOff val="25000"/>
                </a:schemeClr>
              </a:solidFill>
              <a:latin typeface="Helvetica Neue"/>
              <a:cs typeface="Helvetica Neue"/>
            </a:endParaRPr>
          </a:p>
          <a:p>
            <a:pPr>
              <a:lnSpc>
                <a:spcPct val="150000"/>
              </a:lnSpc>
            </a:pPr>
            <a:r>
              <a:rPr lang="en-US" sz="1600" dirty="0">
                <a:solidFill>
                  <a:schemeClr val="tx1">
                    <a:lumMod val="75000"/>
                    <a:lumOff val="25000"/>
                  </a:schemeClr>
                </a:solidFill>
                <a:latin typeface="Helvetica Neue"/>
                <a:cs typeface="Helvetica Neue"/>
              </a:rPr>
              <a:t>Replicated, Distributed data</a:t>
            </a:r>
          </a:p>
          <a:p>
            <a:pPr>
              <a:lnSpc>
                <a:spcPct val="150000"/>
              </a:lnSpc>
            </a:pPr>
            <a:r>
              <a:rPr lang="en-US" sz="1600" dirty="0" smtClean="0">
                <a:solidFill>
                  <a:schemeClr val="tx1">
                    <a:lumMod val="75000"/>
                    <a:lumOff val="25000"/>
                  </a:schemeClr>
                </a:solidFill>
                <a:latin typeface="Helvetica Neue"/>
                <a:cs typeface="Helvetica Neue"/>
              </a:rPr>
              <a:t>Cache </a:t>
            </a:r>
            <a:r>
              <a:rPr lang="en-US" sz="1600" dirty="0">
                <a:solidFill>
                  <a:schemeClr val="tx1">
                    <a:lumMod val="75000"/>
                    <a:lumOff val="25000"/>
                  </a:schemeClr>
                </a:solidFill>
                <a:latin typeface="Helvetica Neue"/>
                <a:cs typeface="Helvetica Neue"/>
              </a:rPr>
              <a:t>datasets across jobs </a:t>
            </a:r>
          </a:p>
          <a:p>
            <a:pPr>
              <a:lnSpc>
                <a:spcPct val="150000"/>
              </a:lnSpc>
            </a:pPr>
            <a:r>
              <a:rPr lang="en-US" sz="1600" dirty="0">
                <a:solidFill>
                  <a:schemeClr val="tx1">
                    <a:lumMod val="75000"/>
                    <a:lumOff val="25000"/>
                  </a:schemeClr>
                </a:solidFill>
                <a:latin typeface="Helvetica Neue"/>
                <a:cs typeface="Helvetica Neue"/>
              </a:rPr>
              <a:t>Every </a:t>
            </a:r>
            <a:r>
              <a:rPr lang="en-US" sz="1600" dirty="0" smtClean="0">
                <a:solidFill>
                  <a:schemeClr val="tx1">
                    <a:lumMod val="75000"/>
                    <a:lumOff val="25000"/>
                  </a:schemeClr>
                </a:solidFill>
                <a:latin typeface="Helvetica Neue"/>
                <a:cs typeface="Helvetica Neue"/>
              </a:rPr>
              <a:t>Analytics node </a:t>
            </a:r>
            <a:r>
              <a:rPr lang="en-US" sz="1600" dirty="0">
                <a:solidFill>
                  <a:schemeClr val="tx1">
                    <a:lumMod val="75000"/>
                    <a:lumOff val="25000"/>
                  </a:schemeClr>
                </a:solidFill>
                <a:latin typeface="Helvetica Neue"/>
                <a:cs typeface="Helvetica Neue"/>
              </a:rPr>
              <a:t>is a worker</a:t>
            </a:r>
          </a:p>
          <a:p>
            <a:pPr>
              <a:lnSpc>
                <a:spcPct val="150000"/>
              </a:lnSpc>
            </a:pPr>
            <a:r>
              <a:rPr lang="en-US" sz="1600" dirty="0" smtClean="0">
                <a:solidFill>
                  <a:schemeClr val="tx1">
                    <a:lumMod val="75000"/>
                    <a:lumOff val="25000"/>
                  </a:schemeClr>
                </a:solidFill>
                <a:latin typeface="Helvetica Neue"/>
                <a:cs typeface="Helvetica Neue"/>
              </a:rPr>
              <a:t>True HA without Zookeeper</a:t>
            </a:r>
          </a:p>
          <a:p>
            <a:pPr marL="285750" indent="-285750">
              <a:buFont typeface="Arial"/>
              <a:buChar char="•"/>
            </a:pPr>
            <a:r>
              <a:rPr lang="en-US" sz="1600" dirty="0" smtClean="0">
                <a:solidFill>
                  <a:schemeClr val="tx1">
                    <a:lumMod val="75000"/>
                    <a:lumOff val="25000"/>
                  </a:schemeClr>
                </a:solidFill>
                <a:latin typeface="Helvetica Neue"/>
                <a:cs typeface="Helvetica Neue"/>
              </a:rPr>
              <a:t>Master auto-election</a:t>
            </a:r>
          </a:p>
          <a:p>
            <a:pPr marL="285750" indent="-285750">
              <a:buFont typeface="Arial"/>
              <a:buChar char="•"/>
            </a:pPr>
            <a:r>
              <a:rPr lang="en-US" sz="1600" dirty="0" smtClean="0">
                <a:solidFill>
                  <a:schemeClr val="tx1">
                    <a:lumMod val="75000"/>
                    <a:lumOff val="25000"/>
                  </a:schemeClr>
                </a:solidFill>
                <a:latin typeface="Helvetica Neue"/>
                <a:cs typeface="Helvetica Neue"/>
              </a:rPr>
              <a:t>Master auto-failover</a:t>
            </a:r>
          </a:p>
        </p:txBody>
      </p:sp>
    </p:spTree>
    <p:extLst>
      <p:ext uri="{BB962C8B-B14F-4D97-AF65-F5344CB8AC3E}">
        <p14:creationId xmlns:p14="http://schemas.microsoft.com/office/powerpoint/2010/main" val="42236758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DSE Analytics Node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55</a:t>
            </a:fld>
            <a:endParaRPr lang="en-US"/>
          </a:p>
        </p:txBody>
      </p:sp>
      <p:sp>
        <p:nvSpPr>
          <p:cNvPr id="29" name="Flowchart: Connector 13"/>
          <p:cNvSpPr>
            <a:spLocks noChangeAspect="1"/>
          </p:cNvSpPr>
          <p:nvPr/>
        </p:nvSpPr>
        <p:spPr>
          <a:xfrm>
            <a:off x="4004405" y="837951"/>
            <a:ext cx="3908969" cy="3908969"/>
          </a:xfrm>
          <a:prstGeom prst="flowChartConnector">
            <a:avLst/>
          </a:prstGeom>
          <a:noFill/>
          <a:ln w="127000" cap="flat" cmpd="sng" algn="ctr">
            <a:solidFill>
              <a:srgbClr val="B65B3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a:endParaRPr lang="en-US" sz="1350"/>
          </a:p>
        </p:txBody>
      </p:sp>
      <p:cxnSp>
        <p:nvCxnSpPr>
          <p:cNvPr id="9" name="Straight Connector 8"/>
          <p:cNvCxnSpPr>
            <a:stCxn id="29" idx="2"/>
            <a:endCxn id="29" idx="6"/>
          </p:cNvCxnSpPr>
          <p:nvPr/>
        </p:nvCxnSpPr>
        <p:spPr>
          <a:xfrm>
            <a:off x="4004405" y="2792435"/>
            <a:ext cx="3908969" cy="0"/>
          </a:xfrm>
          <a:prstGeom prst="line">
            <a:avLst/>
          </a:prstGeom>
          <a:ln w="88900">
            <a:solidFill>
              <a:srgbClr val="B65B32"/>
            </a:solidFill>
          </a:ln>
          <a:effectLst/>
        </p:spPr>
        <p:style>
          <a:lnRef idx="2">
            <a:schemeClr val="accent1"/>
          </a:lnRef>
          <a:fillRef idx="0">
            <a:schemeClr val="accent1"/>
          </a:fillRef>
          <a:effectRef idx="1">
            <a:schemeClr val="accent1"/>
          </a:effectRef>
          <a:fontRef idx="minor">
            <a:schemeClr val="tx1"/>
          </a:fontRef>
        </p:style>
      </p:cxnSp>
      <p:sp>
        <p:nvSpPr>
          <p:cNvPr id="31" name="Content Placeholder 14"/>
          <p:cNvSpPr>
            <a:spLocks noGrp="1"/>
          </p:cNvSpPr>
          <p:nvPr>
            <p:ph sz="quarter" idx="1"/>
          </p:nvPr>
        </p:nvSpPr>
        <p:spPr>
          <a:xfrm>
            <a:off x="4115692" y="2509171"/>
            <a:ext cx="967101" cy="213804"/>
          </a:xfrm>
        </p:spPr>
        <p:txBody>
          <a:bodyPr>
            <a:noAutofit/>
          </a:bodyPr>
          <a:lstStyle/>
          <a:p>
            <a:r>
              <a:rPr lang="en-US" sz="1350" b="1" dirty="0"/>
              <a:t>memory</a:t>
            </a:r>
          </a:p>
        </p:txBody>
      </p:sp>
      <p:sp>
        <p:nvSpPr>
          <p:cNvPr id="32" name="Content Placeholder 14"/>
          <p:cNvSpPr>
            <a:spLocks noGrp="1"/>
          </p:cNvSpPr>
          <p:nvPr>
            <p:ph sz="quarter" idx="1"/>
          </p:nvPr>
        </p:nvSpPr>
        <p:spPr>
          <a:xfrm>
            <a:off x="4101271" y="2891053"/>
            <a:ext cx="1217666" cy="223757"/>
          </a:xfrm>
        </p:spPr>
        <p:txBody>
          <a:bodyPr>
            <a:normAutofit/>
          </a:bodyPr>
          <a:lstStyle/>
          <a:p>
            <a:r>
              <a:rPr lang="en-US" sz="1350" b="1" dirty="0"/>
              <a:t>storage</a:t>
            </a:r>
          </a:p>
        </p:txBody>
      </p:sp>
      <p:sp>
        <p:nvSpPr>
          <p:cNvPr id="56" name="Content Placeholder 14"/>
          <p:cNvSpPr>
            <a:spLocks noGrp="1"/>
          </p:cNvSpPr>
          <p:nvPr>
            <p:ph sz="quarter" idx="1"/>
          </p:nvPr>
        </p:nvSpPr>
        <p:spPr>
          <a:xfrm>
            <a:off x="684256" y="1235627"/>
            <a:ext cx="2779296" cy="296846"/>
          </a:xfrm>
        </p:spPr>
        <p:txBody>
          <a:bodyPr>
            <a:noAutofit/>
          </a:bodyPr>
          <a:lstStyle/>
          <a:p>
            <a:r>
              <a:rPr lang="en-US" sz="1800" b="1" dirty="0">
                <a:solidFill>
                  <a:srgbClr val="217B99"/>
                </a:solidFill>
              </a:rPr>
              <a:t>Spark </a:t>
            </a:r>
            <a:r>
              <a:rPr lang="en-US" sz="1800" b="1" dirty="0" smtClean="0">
                <a:solidFill>
                  <a:srgbClr val="217B99"/>
                </a:solidFill>
              </a:rPr>
              <a:t>and Cassandra</a:t>
            </a:r>
            <a:endParaRPr lang="en-US" sz="1800" b="1" dirty="0">
              <a:solidFill>
                <a:srgbClr val="217B99"/>
              </a:solidFill>
            </a:endParaRPr>
          </a:p>
        </p:txBody>
      </p:sp>
      <p:sp>
        <p:nvSpPr>
          <p:cNvPr id="44" name="Content Placeholder 14"/>
          <p:cNvSpPr>
            <a:spLocks noGrp="1"/>
          </p:cNvSpPr>
          <p:nvPr>
            <p:ph sz="quarter" idx="1"/>
          </p:nvPr>
        </p:nvSpPr>
        <p:spPr>
          <a:xfrm>
            <a:off x="786867" y="1757728"/>
            <a:ext cx="2179355" cy="2792950"/>
          </a:xfrm>
        </p:spPr>
        <p:txBody>
          <a:bodyPr>
            <a:noAutofit/>
          </a:bodyPr>
          <a:lstStyle/>
          <a:p>
            <a:r>
              <a:rPr lang="en-US" sz="1350" dirty="0" smtClean="0">
                <a:solidFill>
                  <a:schemeClr val="tx1">
                    <a:lumMod val="75000"/>
                    <a:lumOff val="25000"/>
                  </a:schemeClr>
                </a:solidFill>
              </a:rPr>
              <a:t>Data lives in Cassandra</a:t>
            </a:r>
          </a:p>
          <a:p>
            <a:endParaRPr lang="en-US" sz="1350" dirty="0">
              <a:solidFill>
                <a:schemeClr val="tx1">
                  <a:lumMod val="75000"/>
                  <a:lumOff val="25000"/>
                </a:schemeClr>
              </a:solidFill>
            </a:endParaRPr>
          </a:p>
          <a:p>
            <a:r>
              <a:rPr lang="en-US" sz="1350" dirty="0" smtClean="0">
                <a:solidFill>
                  <a:schemeClr val="tx1">
                    <a:lumMod val="75000"/>
                    <a:lumOff val="25000"/>
                  </a:schemeClr>
                </a:solidFill>
              </a:rPr>
              <a:t>Spark loads data from  Cassandra with predicate pushdown</a:t>
            </a:r>
            <a:endParaRPr lang="en-US" sz="1350" dirty="0">
              <a:solidFill>
                <a:schemeClr val="tx1">
                  <a:lumMod val="75000"/>
                  <a:lumOff val="25000"/>
                </a:schemeClr>
              </a:solidFill>
            </a:endParaRPr>
          </a:p>
          <a:p>
            <a:endParaRPr lang="en-US" sz="1350" dirty="0" smtClean="0">
              <a:solidFill>
                <a:schemeClr val="tx1">
                  <a:lumMod val="75000"/>
                  <a:lumOff val="25000"/>
                </a:schemeClr>
              </a:solidFill>
            </a:endParaRPr>
          </a:p>
          <a:p>
            <a:r>
              <a:rPr lang="en-US" sz="1350" dirty="0" smtClean="0">
                <a:solidFill>
                  <a:schemeClr val="tx1">
                    <a:lumMod val="75000"/>
                    <a:lumOff val="25000"/>
                  </a:schemeClr>
                </a:solidFill>
              </a:rPr>
              <a:t>Spark saves data </a:t>
            </a:r>
            <a:r>
              <a:rPr lang="en-US" sz="1350" dirty="0">
                <a:solidFill>
                  <a:schemeClr val="tx1">
                    <a:lumMod val="75000"/>
                    <a:lumOff val="25000"/>
                  </a:schemeClr>
                </a:solidFill>
              </a:rPr>
              <a:t>directly to </a:t>
            </a:r>
            <a:r>
              <a:rPr lang="en-US" sz="1350" dirty="0" smtClean="0">
                <a:solidFill>
                  <a:schemeClr val="tx1">
                    <a:lumMod val="75000"/>
                    <a:lumOff val="25000"/>
                  </a:schemeClr>
                </a:solidFill>
              </a:rPr>
              <a:t>Cassandra tables</a:t>
            </a:r>
          </a:p>
          <a:p>
            <a:endParaRPr lang="en-US" sz="1350" dirty="0">
              <a:solidFill>
                <a:schemeClr val="tx1">
                  <a:lumMod val="75000"/>
                  <a:lumOff val="25000"/>
                </a:schemeClr>
              </a:solidFill>
            </a:endParaRPr>
          </a:p>
          <a:p>
            <a:r>
              <a:rPr lang="en-US" sz="1350" dirty="0" smtClean="0">
                <a:solidFill>
                  <a:schemeClr val="tx1">
                    <a:lumMod val="75000"/>
                    <a:lumOff val="25000"/>
                  </a:schemeClr>
                </a:solidFill>
              </a:rPr>
              <a:t>Spark Streaming available</a:t>
            </a:r>
            <a:endParaRPr lang="en-US" sz="1350" dirty="0">
              <a:solidFill>
                <a:schemeClr val="tx1">
                  <a:lumMod val="75000"/>
                  <a:lumOff val="25000"/>
                </a:schemeClr>
              </a:solidFill>
            </a:endParaRPr>
          </a:p>
        </p:txBody>
      </p:sp>
      <p:sp>
        <p:nvSpPr>
          <p:cNvPr id="26" name="Rounded Rectangle 25"/>
          <p:cNvSpPr/>
          <p:nvPr/>
        </p:nvSpPr>
        <p:spPr>
          <a:xfrm>
            <a:off x="4586192" y="2197485"/>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memtable</a:t>
            </a:r>
            <a:r>
              <a:rPr lang="en-US" sz="1350" b="1" dirty="0"/>
              <a:t> A</a:t>
            </a:r>
          </a:p>
        </p:txBody>
      </p:sp>
      <p:sp>
        <p:nvSpPr>
          <p:cNvPr id="27" name="Rounded Rectangle 26"/>
          <p:cNvSpPr/>
          <p:nvPr/>
        </p:nvSpPr>
        <p:spPr>
          <a:xfrm>
            <a:off x="4720369" y="3213788"/>
            <a:ext cx="921474"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sstable</a:t>
            </a:r>
            <a:r>
              <a:rPr lang="en-US" sz="1350" b="1" dirty="0"/>
              <a:t> A</a:t>
            </a:r>
          </a:p>
        </p:txBody>
      </p:sp>
      <p:sp>
        <p:nvSpPr>
          <p:cNvPr id="28" name="Parallelogram 27"/>
          <p:cNvSpPr/>
          <p:nvPr/>
        </p:nvSpPr>
        <p:spPr>
          <a:xfrm>
            <a:off x="4710825" y="3602640"/>
            <a:ext cx="1086260" cy="566798"/>
          </a:xfrm>
          <a:prstGeom prst="parallelogram">
            <a:avLst>
              <a:gd name="adj" fmla="val 9615"/>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commit log</a:t>
            </a:r>
          </a:p>
        </p:txBody>
      </p:sp>
      <p:sp>
        <p:nvSpPr>
          <p:cNvPr id="30" name="Rounded Rectangle 29"/>
          <p:cNvSpPr/>
          <p:nvPr/>
        </p:nvSpPr>
        <p:spPr>
          <a:xfrm>
            <a:off x="4586236" y="1536450"/>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solidFill>
                  <a:schemeClr val="bg1">
                    <a:lumMod val="50000"/>
                  </a:schemeClr>
                </a:solidFill>
              </a:rPr>
              <a:t>Cassandra</a:t>
            </a:r>
          </a:p>
        </p:txBody>
      </p:sp>
      <p:sp>
        <p:nvSpPr>
          <p:cNvPr id="33" name="Rounded Rectangle 32"/>
          <p:cNvSpPr/>
          <p:nvPr/>
        </p:nvSpPr>
        <p:spPr>
          <a:xfrm>
            <a:off x="6174497" y="2197206"/>
            <a:ext cx="1239555" cy="496612"/>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smtClean="0"/>
              <a:t>RDD</a:t>
            </a:r>
          </a:p>
          <a:p>
            <a:pPr algn="ctr"/>
            <a:r>
              <a:rPr lang="en-US" sz="1350" b="1" dirty="0" err="1" smtClean="0"/>
              <a:t>DataFrames</a:t>
            </a:r>
            <a:endParaRPr lang="en-US" sz="1350" b="1" dirty="0"/>
          </a:p>
        </p:txBody>
      </p:sp>
      <p:sp>
        <p:nvSpPr>
          <p:cNvPr id="36" name="Rounded Rectangle 35"/>
          <p:cNvSpPr/>
          <p:nvPr/>
        </p:nvSpPr>
        <p:spPr>
          <a:xfrm>
            <a:off x="6211613" y="1536171"/>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solidFill>
                  <a:schemeClr val="bg1">
                    <a:lumMod val="50000"/>
                  </a:schemeClr>
                </a:solidFill>
              </a:rPr>
              <a:t>Spark</a:t>
            </a:r>
          </a:p>
        </p:txBody>
      </p:sp>
      <p:cxnSp>
        <p:nvCxnSpPr>
          <p:cNvPr id="38" name="Straight Arrow Connector 37"/>
          <p:cNvCxnSpPr/>
          <p:nvPr/>
        </p:nvCxnSpPr>
        <p:spPr>
          <a:xfrm flipH="1" flipV="1">
            <a:off x="3988664" y="677011"/>
            <a:ext cx="865859" cy="480204"/>
          </a:xfrm>
          <a:prstGeom prst="straightConnector1">
            <a:avLst/>
          </a:prstGeom>
          <a:ln w="38100">
            <a:solidFill>
              <a:srgbClr val="B65B32"/>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36" idx="0"/>
          </p:cNvCxnSpPr>
          <p:nvPr/>
        </p:nvCxnSpPr>
        <p:spPr>
          <a:xfrm flipH="1" flipV="1">
            <a:off x="4946671" y="1181240"/>
            <a:ext cx="1841039" cy="354931"/>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6" idx="1"/>
            <a:endCxn id="30" idx="3"/>
          </p:cNvCxnSpPr>
          <p:nvPr/>
        </p:nvCxnSpPr>
        <p:spPr>
          <a:xfrm flipH="1">
            <a:off x="5738430" y="1691486"/>
            <a:ext cx="473183" cy="279"/>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0"/>
            <a:endCxn id="36" idx="2"/>
          </p:cNvCxnSpPr>
          <p:nvPr/>
        </p:nvCxnSpPr>
        <p:spPr>
          <a:xfrm flipH="1" flipV="1">
            <a:off x="6787710" y="1846801"/>
            <a:ext cx="6565" cy="350405"/>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6" idx="0"/>
            <a:endCxn id="30" idx="2"/>
          </p:cNvCxnSpPr>
          <p:nvPr/>
        </p:nvCxnSpPr>
        <p:spPr>
          <a:xfrm flipH="1" flipV="1">
            <a:off x="5162333" y="1847079"/>
            <a:ext cx="5028" cy="350406"/>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7" idx="0"/>
            <a:endCxn id="26" idx="2"/>
          </p:cNvCxnSpPr>
          <p:nvPr/>
        </p:nvCxnSpPr>
        <p:spPr>
          <a:xfrm flipH="1" flipV="1">
            <a:off x="5167361" y="2508115"/>
            <a:ext cx="13745" cy="705673"/>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4714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35882" y="1006078"/>
            <a:ext cx="6107906" cy="2862263"/>
          </a:xfrm>
        </p:spPr>
        <p:txBody>
          <a:bodyPr/>
          <a:lstStyle/>
          <a:p>
            <a:pPr>
              <a:lnSpc>
                <a:spcPct val="150000"/>
              </a:lnSpc>
              <a:defRPr/>
            </a:pPr>
            <a:r>
              <a:rPr lang="en-US" sz="1350" u="sng" dirty="0"/>
              <a:t> Analytics on transactional data and operational applications</a:t>
            </a:r>
          </a:p>
          <a:p>
            <a:pPr>
              <a:lnSpc>
                <a:spcPct val="150000"/>
              </a:lnSpc>
              <a:defRPr/>
            </a:pPr>
            <a:r>
              <a:rPr lang="en-US" sz="1350" dirty="0"/>
              <a:t> Data model independent queries</a:t>
            </a:r>
          </a:p>
          <a:p>
            <a:pPr>
              <a:lnSpc>
                <a:spcPct val="150000"/>
              </a:lnSpc>
              <a:defRPr/>
            </a:pPr>
            <a:r>
              <a:rPr lang="en-US" sz="1350" dirty="0"/>
              <a:t> Cross-table operations (JOIN, UNION, etc.)</a:t>
            </a:r>
          </a:p>
          <a:p>
            <a:pPr>
              <a:lnSpc>
                <a:spcPct val="150000"/>
              </a:lnSpc>
              <a:defRPr/>
            </a:pPr>
            <a:r>
              <a:rPr lang="en-US" sz="1350" dirty="0"/>
              <a:t> Complex analytics (e.g. machine learning)</a:t>
            </a:r>
          </a:p>
          <a:p>
            <a:pPr>
              <a:lnSpc>
                <a:spcPct val="150000"/>
              </a:lnSpc>
              <a:defRPr/>
            </a:pPr>
            <a:r>
              <a:rPr lang="en-US" sz="1350" dirty="0"/>
              <a:t> Data transformation, aggregation, etc.</a:t>
            </a:r>
          </a:p>
          <a:p>
            <a:pPr>
              <a:lnSpc>
                <a:spcPct val="150000"/>
              </a:lnSpc>
              <a:defRPr/>
            </a:pPr>
            <a:r>
              <a:rPr lang="en-US" sz="1350" dirty="0"/>
              <a:t> Stream processing</a:t>
            </a:r>
          </a:p>
        </p:txBody>
      </p:sp>
      <p:pic>
        <p:nvPicPr>
          <p:cNvPr id="15363" name="Image 4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5144" y="2625329"/>
            <a:ext cx="4945856" cy="250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3"/>
          <p:cNvSpPr txBox="1">
            <a:spLocks/>
          </p:cNvSpPr>
          <p:nvPr/>
        </p:nvSpPr>
        <p:spPr>
          <a:xfrm>
            <a:off x="381000" y="200026"/>
            <a:ext cx="7544153" cy="369332"/>
          </a:xfrm>
          <a:prstGeom prst="rect">
            <a:avLst/>
          </a:prstGeom>
        </p:spPr>
        <p:txBody>
          <a:bodyPr vert="horz" lIns="0" tIns="0" bIns="0" anchor="t" anchorCtr="0">
            <a:normAutofit fontScale="97500"/>
          </a:bodyPr>
          <a:lstStyle>
            <a:lvl1pPr algn="l" rtl="0" eaLnBrk="1" latinLnBrk="0" hangingPunct="1">
              <a:spcBef>
                <a:spcPct val="0"/>
              </a:spcBef>
              <a:buNone/>
              <a:defRPr kumimoji="0" sz="2025" b="0" kern="1200">
                <a:solidFill>
                  <a:srgbClr val="237A97"/>
                </a:solidFill>
                <a:latin typeface="Helvetica"/>
                <a:ea typeface="+mj-ea"/>
                <a:cs typeface="Helvetica"/>
              </a:defRPr>
            </a:lvl1pPr>
          </a:lstStyle>
          <a:p>
            <a:pPr defTabSz="914400"/>
            <a:r>
              <a:rPr lang="en-US" dirty="0"/>
              <a:t>Why Spark on Cassandra</a:t>
            </a:r>
            <a:r>
              <a:rPr lang="en-US" dirty="0" smtClean="0"/>
              <a:t>? </a:t>
            </a:r>
            <a:endParaRPr lang="en-US" dirty="0"/>
          </a:p>
        </p:txBody>
      </p:sp>
    </p:spTree>
    <p:extLst>
      <p:ext uri="{BB962C8B-B14F-4D97-AF65-F5344CB8AC3E}">
        <p14:creationId xmlns:p14="http://schemas.microsoft.com/office/powerpoint/2010/main" val="136831836"/>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81113" y="1006079"/>
            <a:ext cx="3861197" cy="3974306"/>
          </a:xfrm>
        </p:spPr>
        <p:txBody>
          <a:bodyPr>
            <a:normAutofit fontScale="92500" lnSpcReduction="20000"/>
          </a:bodyPr>
          <a:lstStyle/>
          <a:p>
            <a:pPr>
              <a:lnSpc>
                <a:spcPct val="150000"/>
              </a:lnSpc>
              <a:defRPr/>
            </a:pPr>
            <a:r>
              <a:rPr lang="en-US" sz="1350" dirty="0"/>
              <a:t> Cassandra tables exposed as </a:t>
            </a:r>
          </a:p>
          <a:p>
            <a:pPr lvl="1">
              <a:lnSpc>
                <a:spcPct val="150000"/>
              </a:lnSpc>
              <a:defRPr/>
            </a:pPr>
            <a:r>
              <a:rPr lang="en-US" sz="1181" dirty="0"/>
              <a:t> Spark RDDs </a:t>
            </a:r>
          </a:p>
          <a:p>
            <a:pPr lvl="1">
              <a:lnSpc>
                <a:spcPct val="150000"/>
              </a:lnSpc>
              <a:defRPr/>
            </a:pPr>
            <a:r>
              <a:rPr lang="en-US" sz="1181" dirty="0"/>
              <a:t> Spark </a:t>
            </a:r>
            <a:r>
              <a:rPr lang="en-US" sz="1181" dirty="0" err="1"/>
              <a:t>DataFrames</a:t>
            </a:r>
            <a:endParaRPr lang="en-US" sz="1181" dirty="0"/>
          </a:p>
          <a:p>
            <a:pPr>
              <a:lnSpc>
                <a:spcPct val="150000"/>
              </a:lnSpc>
              <a:defRPr/>
            </a:pPr>
            <a:r>
              <a:rPr lang="en-US" sz="1350" dirty="0"/>
              <a:t> Load data from Cassandra to Spark</a:t>
            </a:r>
          </a:p>
          <a:p>
            <a:pPr>
              <a:lnSpc>
                <a:spcPct val="150000"/>
              </a:lnSpc>
              <a:defRPr/>
            </a:pPr>
            <a:r>
              <a:rPr lang="en-US" sz="1350" dirty="0"/>
              <a:t> Write data from Spark to Cassandra</a:t>
            </a:r>
          </a:p>
          <a:p>
            <a:pPr>
              <a:lnSpc>
                <a:spcPct val="150000"/>
              </a:lnSpc>
              <a:defRPr/>
            </a:pPr>
            <a:r>
              <a:rPr lang="en-US" sz="1350" dirty="0"/>
              <a:t> Object mapper : Mapping of C* tables and rows to Scala/Java objects</a:t>
            </a:r>
          </a:p>
          <a:p>
            <a:pPr>
              <a:lnSpc>
                <a:spcPct val="150000"/>
              </a:lnSpc>
              <a:defRPr/>
            </a:pPr>
            <a:r>
              <a:rPr lang="en-US" sz="1350" dirty="0"/>
              <a:t>All Cassandra types supported and converted to Scala/Java types</a:t>
            </a:r>
          </a:p>
          <a:p>
            <a:pPr>
              <a:lnSpc>
                <a:spcPct val="150000"/>
              </a:lnSpc>
              <a:defRPr/>
            </a:pPr>
            <a:r>
              <a:rPr lang="en-US" sz="1350" dirty="0"/>
              <a:t> Server side data selection</a:t>
            </a:r>
          </a:p>
          <a:p>
            <a:pPr>
              <a:lnSpc>
                <a:spcPct val="150000"/>
              </a:lnSpc>
              <a:defRPr/>
            </a:pPr>
            <a:r>
              <a:rPr lang="en-US" sz="1350" dirty="0"/>
              <a:t> Virtual Nodes support</a:t>
            </a:r>
          </a:p>
          <a:p>
            <a:pPr>
              <a:lnSpc>
                <a:spcPct val="150000"/>
              </a:lnSpc>
              <a:defRPr/>
            </a:pPr>
            <a:r>
              <a:rPr lang="en-US" sz="1350" dirty="0"/>
              <a:t> Data Locality awareness</a:t>
            </a:r>
          </a:p>
          <a:p>
            <a:pPr>
              <a:lnSpc>
                <a:spcPct val="150000"/>
              </a:lnSpc>
              <a:defRPr/>
            </a:pPr>
            <a:r>
              <a:rPr lang="en-US" sz="1350" dirty="0"/>
              <a:t> Scala, Python and Java APIs</a:t>
            </a:r>
          </a:p>
        </p:txBody>
      </p:sp>
      <p:pic>
        <p:nvPicPr>
          <p:cNvPr id="114691"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99672" y="1245394"/>
            <a:ext cx="984647" cy="522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2"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60207" y="1239442"/>
            <a:ext cx="970360" cy="65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44841" y="1326357"/>
            <a:ext cx="569119" cy="570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4" name="Imag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18422" y="2680098"/>
            <a:ext cx="3456384" cy="2287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3"/>
          <p:cNvSpPr txBox="1">
            <a:spLocks/>
          </p:cNvSpPr>
          <p:nvPr/>
        </p:nvSpPr>
        <p:spPr>
          <a:xfrm>
            <a:off x="381000" y="200026"/>
            <a:ext cx="7544153" cy="369332"/>
          </a:xfrm>
          <a:prstGeom prst="rect">
            <a:avLst/>
          </a:prstGeom>
        </p:spPr>
        <p:txBody>
          <a:bodyPr vert="horz" lIns="0" tIns="0" bIns="0" anchor="t" anchorCtr="0">
            <a:normAutofit fontScale="97500"/>
          </a:bodyPr>
          <a:lstStyle>
            <a:lvl1pPr algn="l" rtl="0" eaLnBrk="1" latinLnBrk="0" hangingPunct="1">
              <a:spcBef>
                <a:spcPct val="0"/>
              </a:spcBef>
              <a:buNone/>
              <a:defRPr kumimoji="0" sz="2025" b="0" kern="1200">
                <a:solidFill>
                  <a:srgbClr val="237A97"/>
                </a:solidFill>
                <a:latin typeface="Helvetica"/>
                <a:ea typeface="+mj-ea"/>
                <a:cs typeface="Helvetica"/>
              </a:defRPr>
            </a:lvl1pPr>
          </a:lstStyle>
          <a:p>
            <a:pPr defTabSz="914400"/>
            <a:r>
              <a:rPr lang="en-US" altLang="fr-FR" sz="2400" dirty="0">
                <a:solidFill>
                  <a:schemeClr val="accent2"/>
                </a:solidFill>
                <a:ea typeface="ＭＳ Ｐゴシック" charset="-128"/>
              </a:rPr>
              <a:t>Cassandra Spark </a:t>
            </a:r>
            <a:r>
              <a:rPr lang="en-US" altLang="fr-FR" sz="2400" dirty="0" smtClean="0">
                <a:solidFill>
                  <a:schemeClr val="accent2"/>
                </a:solidFill>
                <a:ea typeface="ＭＳ Ｐゴシック" charset="-128"/>
              </a:rPr>
              <a:t>Driver</a:t>
            </a:r>
            <a:endParaRPr lang="en-US" dirty="0"/>
          </a:p>
        </p:txBody>
      </p:sp>
    </p:spTree>
    <p:extLst>
      <p:ext uri="{BB962C8B-B14F-4D97-AF65-F5344CB8AC3E}">
        <p14:creationId xmlns:p14="http://schemas.microsoft.com/office/powerpoint/2010/main" val="976301245"/>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20404" y="789385"/>
            <a:ext cx="6536531" cy="808434"/>
          </a:xfrm>
        </p:spPr>
        <p:txBody>
          <a:bodyPr/>
          <a:lstStyle/>
          <a:p>
            <a:pPr>
              <a:defRPr/>
            </a:pPr>
            <a:r>
              <a:rPr lang="fr-FR" sz="1350" dirty="0" err="1"/>
              <a:t>Mapping</a:t>
            </a:r>
            <a:r>
              <a:rPr lang="fr-FR" sz="1350" dirty="0"/>
              <a:t> of Cassandra </a:t>
            </a:r>
            <a:r>
              <a:rPr lang="fr-FR" sz="1350" dirty="0" err="1"/>
              <a:t>keyspaces</a:t>
            </a:r>
            <a:r>
              <a:rPr lang="fr-FR" sz="1350" dirty="0"/>
              <a:t> and tables</a:t>
            </a:r>
          </a:p>
          <a:p>
            <a:pPr>
              <a:defRPr/>
            </a:pPr>
            <a:r>
              <a:rPr lang="fr-FR" sz="1350" dirty="0"/>
              <a:t>Read and </a:t>
            </a:r>
            <a:r>
              <a:rPr lang="fr-FR" sz="1350" dirty="0" err="1"/>
              <a:t>write</a:t>
            </a:r>
            <a:r>
              <a:rPr lang="fr-FR" sz="1350" dirty="0"/>
              <a:t> on Cassandra tables</a:t>
            </a:r>
          </a:p>
        </p:txBody>
      </p:sp>
      <p:sp>
        <p:nvSpPr>
          <p:cNvPr id="8" name="Rectangle 7"/>
          <p:cNvSpPr/>
          <p:nvPr/>
        </p:nvSpPr>
        <p:spPr>
          <a:xfrm>
            <a:off x="1320404" y="1329928"/>
            <a:ext cx="6536531" cy="3066464"/>
          </a:xfrm>
          <a:prstGeom prst="rect">
            <a:avLst/>
          </a:prstGeom>
          <a:solidFill>
            <a:schemeClr val="accent6">
              <a:lumMod val="10000"/>
              <a:lumOff val="90000"/>
            </a:schemeClr>
          </a:solidFill>
        </p:spPr>
        <p:txBody>
          <a:bodyPr lIns="19289" tIns="9644" rIns="19289" bIns="9644">
            <a:spAutoFit/>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defRPr/>
            </a:pPr>
            <a:r>
              <a:rPr lang="en-US" altLang="fr-FR" sz="900" b="1" dirty="0">
                <a:solidFill>
                  <a:srgbClr val="204A87"/>
                </a:solidFill>
                <a:latin typeface="Consolas" charset="0"/>
                <a:ea typeface="Consolas" charset="0"/>
                <a:cs typeface="Consolas" charset="0"/>
              </a:rPr>
              <a:t>import </a:t>
            </a:r>
            <a:r>
              <a:rPr lang="en-US" altLang="fr-FR" sz="900" b="1" dirty="0" err="1">
                <a:solidFill>
                  <a:srgbClr val="000000"/>
                </a:solidFill>
                <a:latin typeface="Consolas" charset="0"/>
                <a:ea typeface="Consolas" charset="0"/>
                <a:cs typeface="Consolas" charset="0"/>
              </a:rPr>
              <a:t>com.datastax.spark.connector</a:t>
            </a:r>
            <a:r>
              <a:rPr lang="en-US" altLang="fr-FR" sz="900" b="1" dirty="0">
                <a:solidFill>
                  <a:srgbClr val="000000"/>
                </a:solidFill>
                <a:latin typeface="Consolas" charset="0"/>
                <a:ea typeface="Consolas" charset="0"/>
                <a:cs typeface="Consolas" charset="0"/>
              </a:rPr>
              <a:t>._</a:t>
            </a:r>
          </a:p>
          <a:p>
            <a:pPr eaLnBrk="1" hangingPunct="1">
              <a:defRPr/>
            </a:pPr>
            <a:endParaRPr lang="en-US" altLang="fr-FR" sz="900" dirty="0">
              <a:latin typeface="Consolas" charset="0"/>
              <a:ea typeface="Consolas" charset="0"/>
              <a:cs typeface="Consolas" charset="0"/>
            </a:endParaRPr>
          </a:p>
          <a:p>
            <a:pPr eaLnBrk="1" hangingPunct="1">
              <a:defRPr/>
            </a:pPr>
            <a:r>
              <a:rPr lang="en-US" altLang="fr-FR" sz="900" i="1" dirty="0">
                <a:solidFill>
                  <a:srgbClr val="8F5902"/>
                </a:solidFill>
                <a:latin typeface="Consolas" charset="0"/>
                <a:ea typeface="Consolas" charset="0"/>
                <a:cs typeface="Consolas" charset="0"/>
              </a:rPr>
              <a:t>// Connect to the Spark cluster</a:t>
            </a:r>
          </a:p>
          <a:p>
            <a:pPr eaLnBrk="1" hangingPunct="1">
              <a:defRPr/>
            </a:pPr>
            <a:r>
              <a:rPr lang="en-US" altLang="fr-FR" sz="900" b="1" dirty="0" err="1">
                <a:solidFill>
                  <a:srgbClr val="204A87"/>
                </a:solidFill>
                <a:latin typeface="Consolas" charset="0"/>
                <a:ea typeface="Consolas" charset="0"/>
                <a:cs typeface="Consolas" charset="0"/>
              </a:rPr>
              <a:t>val</a:t>
            </a:r>
            <a:r>
              <a:rPr lang="en-US" altLang="fr-FR" sz="900" b="1" dirty="0">
                <a:solidFill>
                  <a:srgbClr val="204A87"/>
                </a:solidFill>
                <a:latin typeface="Consolas" charset="0"/>
                <a:ea typeface="Consolas" charset="0"/>
                <a:cs typeface="Consolas" charset="0"/>
              </a:rPr>
              <a:t> </a:t>
            </a:r>
            <a:r>
              <a:rPr lang="en-US" altLang="fr-FR" sz="900" b="1" dirty="0" err="1">
                <a:solidFill>
                  <a:srgbClr val="000000"/>
                </a:solidFill>
                <a:latin typeface="Consolas" charset="0"/>
                <a:ea typeface="Consolas" charset="0"/>
                <a:cs typeface="Consolas" charset="0"/>
              </a:rPr>
              <a:t>conf</a:t>
            </a:r>
            <a:r>
              <a:rPr lang="en-US" altLang="fr-FR" sz="900" b="1" dirty="0">
                <a:solidFill>
                  <a:srgbClr val="000000"/>
                </a:solidFill>
                <a:latin typeface="Consolas" charset="0"/>
                <a:ea typeface="Consolas" charset="0"/>
                <a:cs typeface="Consolas" charset="0"/>
              </a:rPr>
              <a:t> </a:t>
            </a:r>
            <a:r>
              <a:rPr lang="en-US" altLang="fr-FR" sz="900" b="1" dirty="0">
                <a:solidFill>
                  <a:srgbClr val="204A87"/>
                </a:solidFill>
                <a:latin typeface="Consolas" charset="0"/>
                <a:ea typeface="Consolas" charset="0"/>
                <a:cs typeface="Consolas" charset="0"/>
              </a:rPr>
              <a:t>= new </a:t>
            </a:r>
            <a:r>
              <a:rPr lang="en-US" altLang="fr-FR" sz="900" b="1" dirty="0" err="1">
                <a:solidFill>
                  <a:srgbClr val="000000"/>
                </a:solidFill>
                <a:latin typeface="Consolas" charset="0"/>
                <a:ea typeface="Consolas" charset="0"/>
                <a:cs typeface="Consolas" charset="0"/>
              </a:rPr>
              <a:t>SparkConf</a:t>
            </a:r>
            <a:r>
              <a:rPr lang="en-US" altLang="fr-FR" sz="900" b="1" dirty="0">
                <a:solidFill>
                  <a:srgbClr val="CE5C00"/>
                </a:solidFill>
                <a:latin typeface="Consolas" charset="0"/>
                <a:ea typeface="Consolas" charset="0"/>
                <a:cs typeface="Consolas" charset="0"/>
              </a:rPr>
              <a:t>(</a:t>
            </a:r>
            <a:r>
              <a:rPr lang="en-US" altLang="fr-FR" sz="900" b="1" dirty="0">
                <a:solidFill>
                  <a:srgbClr val="204A87"/>
                </a:solidFill>
                <a:latin typeface="Consolas" charset="0"/>
                <a:ea typeface="Consolas" charset="0"/>
                <a:cs typeface="Consolas" charset="0"/>
              </a:rPr>
              <a:t>true</a:t>
            </a:r>
            <a:r>
              <a:rPr lang="en-US" altLang="fr-FR" sz="900" b="1" dirty="0">
                <a:solidFill>
                  <a:srgbClr val="CE5C00"/>
                </a:solidFill>
                <a:latin typeface="Consolas" charset="0"/>
                <a:ea typeface="Consolas" charset="0"/>
                <a:cs typeface="Consolas" charset="0"/>
              </a:rPr>
              <a:t>)...</a:t>
            </a:r>
            <a:endParaRPr lang="en-US" altLang="fr-FR" sz="900" i="1" dirty="0">
              <a:solidFill>
                <a:srgbClr val="8F5902"/>
              </a:solidFill>
              <a:latin typeface="Consolas" charset="0"/>
              <a:ea typeface="Consolas" charset="0"/>
              <a:cs typeface="Consolas" charset="0"/>
            </a:endParaRPr>
          </a:p>
          <a:p>
            <a:pPr eaLnBrk="1" hangingPunct="1">
              <a:defRPr/>
            </a:pPr>
            <a:r>
              <a:rPr lang="sv-SE" altLang="fr-FR" sz="900" b="1" dirty="0">
                <a:solidFill>
                  <a:srgbClr val="204A87"/>
                </a:solidFill>
                <a:latin typeface="Consolas" charset="0"/>
                <a:ea typeface="Consolas" charset="0"/>
                <a:cs typeface="Consolas" charset="0"/>
              </a:rPr>
              <a:t>val </a:t>
            </a:r>
            <a:r>
              <a:rPr lang="sv-SE" altLang="fr-FR" sz="900" b="1" dirty="0" err="1">
                <a:solidFill>
                  <a:srgbClr val="000000"/>
                </a:solidFill>
                <a:latin typeface="Consolas" charset="0"/>
                <a:ea typeface="Consolas" charset="0"/>
                <a:cs typeface="Consolas" charset="0"/>
              </a:rPr>
              <a:t>sc</a:t>
            </a:r>
            <a:r>
              <a:rPr lang="sv-SE" altLang="fr-FR" sz="900" b="1" dirty="0">
                <a:solidFill>
                  <a:srgbClr val="000000"/>
                </a:solidFill>
                <a:latin typeface="Consolas" charset="0"/>
                <a:ea typeface="Consolas" charset="0"/>
                <a:cs typeface="Consolas" charset="0"/>
              </a:rPr>
              <a:t> </a:t>
            </a:r>
            <a:r>
              <a:rPr lang="sv-SE" altLang="fr-FR" sz="900" b="1" dirty="0">
                <a:solidFill>
                  <a:srgbClr val="204A87"/>
                </a:solidFill>
                <a:latin typeface="Consolas" charset="0"/>
                <a:ea typeface="Consolas" charset="0"/>
                <a:cs typeface="Consolas" charset="0"/>
              </a:rPr>
              <a:t>= new </a:t>
            </a:r>
            <a:r>
              <a:rPr lang="sv-SE" altLang="fr-FR" sz="900" b="1" dirty="0" err="1">
                <a:solidFill>
                  <a:srgbClr val="000000"/>
                </a:solidFill>
                <a:latin typeface="Consolas" charset="0"/>
                <a:ea typeface="Consolas" charset="0"/>
                <a:cs typeface="Consolas" charset="0"/>
              </a:rPr>
              <a:t>SparkContext</a:t>
            </a:r>
            <a:r>
              <a:rPr lang="sv-SE" altLang="fr-FR" sz="900" b="1" dirty="0">
                <a:solidFill>
                  <a:srgbClr val="CE5C00"/>
                </a:solidFill>
                <a:latin typeface="Consolas" charset="0"/>
                <a:ea typeface="Consolas" charset="0"/>
                <a:cs typeface="Consolas" charset="0"/>
              </a:rPr>
              <a:t>(</a:t>
            </a:r>
            <a:r>
              <a:rPr lang="sv-SE" altLang="fr-FR" sz="900" b="1" dirty="0" err="1">
                <a:solidFill>
                  <a:srgbClr val="000000"/>
                </a:solidFill>
                <a:latin typeface="Consolas" charset="0"/>
                <a:ea typeface="Consolas" charset="0"/>
                <a:cs typeface="Consolas" charset="0"/>
              </a:rPr>
              <a:t>conf</a:t>
            </a:r>
            <a:r>
              <a:rPr lang="sv-SE" altLang="fr-FR" sz="900" b="1" dirty="0">
                <a:solidFill>
                  <a:srgbClr val="CE5C00"/>
                </a:solidFill>
                <a:latin typeface="Consolas" charset="0"/>
                <a:ea typeface="Consolas" charset="0"/>
                <a:cs typeface="Consolas" charset="0"/>
              </a:rPr>
              <a:t>)</a:t>
            </a:r>
          </a:p>
          <a:p>
            <a:pPr eaLnBrk="1" hangingPunct="1">
              <a:defRPr/>
            </a:pPr>
            <a:endParaRPr lang="en-US" altLang="fr-FR" sz="900" dirty="0">
              <a:latin typeface="Consolas" charset="0"/>
              <a:ea typeface="Consolas" charset="0"/>
              <a:cs typeface="Consolas" charset="0"/>
            </a:endParaRPr>
          </a:p>
          <a:p>
            <a:pPr eaLnBrk="1" hangingPunct="1">
              <a:defRPr/>
            </a:pPr>
            <a:r>
              <a:rPr lang="en-US" altLang="fr-FR" sz="900" i="1" dirty="0">
                <a:solidFill>
                  <a:srgbClr val="8F5902"/>
                </a:solidFill>
                <a:latin typeface="Consolas" charset="0"/>
                <a:ea typeface="Consolas" charset="0"/>
                <a:cs typeface="Consolas" charset="0"/>
              </a:rPr>
              <a:t>// Create Cassandra SQL context</a:t>
            </a:r>
          </a:p>
          <a:p>
            <a:pPr eaLnBrk="1" hangingPunct="1">
              <a:defRPr/>
            </a:pPr>
            <a:r>
              <a:rPr lang="en-US" altLang="fr-FR" sz="900" b="1" dirty="0" err="1">
                <a:solidFill>
                  <a:srgbClr val="204A87"/>
                </a:solidFill>
                <a:latin typeface="Consolas" charset="0"/>
                <a:ea typeface="Consolas" charset="0"/>
                <a:cs typeface="Consolas" charset="0"/>
              </a:rPr>
              <a:t>val</a:t>
            </a:r>
            <a:r>
              <a:rPr lang="en-US" altLang="fr-FR" sz="900" b="1" dirty="0">
                <a:solidFill>
                  <a:srgbClr val="204A87"/>
                </a:solidFill>
                <a:latin typeface="Consolas" charset="0"/>
                <a:ea typeface="Consolas" charset="0"/>
                <a:cs typeface="Consolas" charset="0"/>
              </a:rPr>
              <a:t> </a:t>
            </a:r>
            <a:r>
              <a:rPr lang="en-US" altLang="fr-FR" sz="900" b="1" dirty="0" err="1">
                <a:solidFill>
                  <a:srgbClr val="204A87"/>
                </a:solidFill>
                <a:latin typeface="Consolas" charset="0"/>
                <a:ea typeface="Consolas" charset="0"/>
                <a:cs typeface="Consolas" charset="0"/>
              </a:rPr>
              <a:t>sqlContext</a:t>
            </a:r>
            <a:r>
              <a:rPr lang="en-US" altLang="fr-FR" sz="900" b="1" dirty="0">
                <a:solidFill>
                  <a:srgbClr val="204A87"/>
                </a:solidFill>
                <a:latin typeface="Consolas" charset="0"/>
                <a:ea typeface="Consolas" charset="0"/>
                <a:cs typeface="Consolas" charset="0"/>
              </a:rPr>
              <a:t> = new </a:t>
            </a:r>
            <a:r>
              <a:rPr lang="en-US" altLang="fr-FR" sz="900" b="1" dirty="0" err="1">
                <a:solidFill>
                  <a:srgbClr val="204A87"/>
                </a:solidFill>
                <a:latin typeface="Consolas" charset="0"/>
                <a:ea typeface="Consolas" charset="0"/>
                <a:cs typeface="Consolas" charset="0"/>
              </a:rPr>
              <a:t>org.apache.spark.sql.hive.HiveContext</a:t>
            </a:r>
            <a:r>
              <a:rPr lang="en-US" altLang="fr-FR" sz="900" b="1" dirty="0">
                <a:solidFill>
                  <a:srgbClr val="204A87"/>
                </a:solidFill>
                <a:latin typeface="Consolas" charset="0"/>
                <a:ea typeface="Consolas" charset="0"/>
                <a:cs typeface="Consolas" charset="0"/>
              </a:rPr>
              <a:t>(</a:t>
            </a:r>
            <a:r>
              <a:rPr lang="en-US" altLang="fr-FR" sz="900" b="1" dirty="0" err="1">
                <a:solidFill>
                  <a:srgbClr val="204A87"/>
                </a:solidFill>
                <a:latin typeface="Consolas" charset="0"/>
                <a:ea typeface="Consolas" charset="0"/>
                <a:cs typeface="Consolas" charset="0"/>
              </a:rPr>
              <a:t>sc</a:t>
            </a:r>
            <a:r>
              <a:rPr lang="en-US" altLang="fr-FR" sz="900" b="1" dirty="0">
                <a:solidFill>
                  <a:srgbClr val="204A87"/>
                </a:solidFill>
                <a:latin typeface="Consolas" charset="0"/>
                <a:ea typeface="Consolas" charset="0"/>
                <a:cs typeface="Consolas" charset="0"/>
              </a:rPr>
              <a:t>)</a:t>
            </a:r>
          </a:p>
          <a:p>
            <a:pPr eaLnBrk="1" hangingPunct="1">
              <a:defRPr/>
            </a:pPr>
            <a:endParaRPr lang="en-US" altLang="fr-FR" sz="900" dirty="0">
              <a:latin typeface="Consolas" charset="0"/>
              <a:ea typeface="Consolas" charset="0"/>
              <a:cs typeface="Consolas" charset="0"/>
            </a:endParaRPr>
          </a:p>
          <a:p>
            <a:pPr eaLnBrk="1" hangingPunct="1">
              <a:defRPr/>
            </a:pPr>
            <a:r>
              <a:rPr lang="en-US" altLang="fr-FR" sz="900" i="1" dirty="0">
                <a:solidFill>
                  <a:srgbClr val="8F5902"/>
                </a:solidFill>
                <a:latin typeface="Consolas" charset="0"/>
                <a:ea typeface="Consolas" charset="0"/>
                <a:cs typeface="Consolas" charset="0"/>
              </a:rPr>
              <a:t>// Cassandra Table as a Spark </a:t>
            </a:r>
            <a:r>
              <a:rPr lang="en-US" altLang="fr-FR" sz="900" i="1" dirty="0" err="1">
                <a:solidFill>
                  <a:srgbClr val="8F5902"/>
                </a:solidFill>
                <a:latin typeface="Consolas" charset="0"/>
                <a:ea typeface="Consolas" charset="0"/>
                <a:cs typeface="Consolas" charset="0"/>
              </a:rPr>
              <a:t>DataFrame</a:t>
            </a:r>
            <a:endParaRPr lang="en-US" altLang="fr-FR" sz="900" i="1" dirty="0">
              <a:solidFill>
                <a:srgbClr val="8F5902"/>
              </a:solidFill>
              <a:latin typeface="Consolas" charset="0"/>
              <a:ea typeface="Consolas" charset="0"/>
              <a:cs typeface="Consolas" charset="0"/>
            </a:endParaRPr>
          </a:p>
          <a:p>
            <a:pPr eaLnBrk="1" hangingPunct="1">
              <a:defRPr/>
            </a:pPr>
            <a:r>
              <a:rPr lang="en-US" altLang="fr-FR" sz="900" b="1" dirty="0" err="1">
                <a:solidFill>
                  <a:srgbClr val="204A87"/>
                </a:solidFill>
                <a:latin typeface="Consolas" charset="0"/>
                <a:ea typeface="Consolas" charset="0"/>
                <a:cs typeface="Consolas" charset="0"/>
              </a:rPr>
              <a:t>val</a:t>
            </a:r>
            <a:r>
              <a:rPr lang="en-US" altLang="fr-FR" sz="900" b="1" dirty="0">
                <a:solidFill>
                  <a:srgbClr val="204A87"/>
                </a:solidFill>
                <a:latin typeface="Consolas" charset="0"/>
                <a:ea typeface="Consolas" charset="0"/>
                <a:cs typeface="Consolas" charset="0"/>
              </a:rPr>
              <a:t> </a:t>
            </a:r>
            <a:r>
              <a:rPr lang="en-US" altLang="fr-FR" sz="900" b="1" dirty="0" err="1">
                <a:solidFill>
                  <a:srgbClr val="204A87"/>
                </a:solidFill>
                <a:latin typeface="Consolas" charset="0"/>
                <a:ea typeface="Consolas" charset="0"/>
                <a:cs typeface="Consolas" charset="0"/>
              </a:rPr>
              <a:t>df</a:t>
            </a:r>
            <a:r>
              <a:rPr lang="en-US" altLang="fr-FR" sz="900" b="1" dirty="0">
                <a:solidFill>
                  <a:srgbClr val="204A87"/>
                </a:solidFill>
                <a:latin typeface="Consolas" charset="0"/>
                <a:ea typeface="Consolas" charset="0"/>
                <a:cs typeface="Consolas" charset="0"/>
              </a:rPr>
              <a:t> = </a:t>
            </a:r>
            <a:r>
              <a:rPr lang="en-US" altLang="fr-FR" sz="900" b="1" dirty="0" err="1">
                <a:solidFill>
                  <a:srgbClr val="204A87"/>
                </a:solidFill>
                <a:latin typeface="Consolas" charset="0"/>
                <a:ea typeface="Consolas" charset="0"/>
                <a:cs typeface="Consolas" charset="0"/>
              </a:rPr>
              <a:t>sqlContext.read.format</a:t>
            </a:r>
            <a:r>
              <a:rPr lang="en-US" altLang="fr-FR" sz="900" b="1" dirty="0">
                <a:solidFill>
                  <a:srgbClr val="204A87"/>
                </a:solidFill>
                <a:latin typeface="Consolas" charset="0"/>
                <a:ea typeface="Consolas" charset="0"/>
                <a:cs typeface="Consolas" charset="0"/>
              </a:rPr>
              <a:t>("</a:t>
            </a:r>
            <a:r>
              <a:rPr lang="en-US" altLang="fr-FR" sz="900" b="1" dirty="0" err="1">
                <a:solidFill>
                  <a:srgbClr val="204A87"/>
                </a:solidFill>
                <a:latin typeface="Consolas" charset="0"/>
                <a:ea typeface="Consolas" charset="0"/>
                <a:cs typeface="Consolas" charset="0"/>
              </a:rPr>
              <a:t>org.apache.spark.sql.cassandra</a:t>
            </a:r>
            <a:r>
              <a:rPr lang="en-US" altLang="fr-FR" sz="900" b="1" dirty="0">
                <a:solidFill>
                  <a:srgbClr val="204A87"/>
                </a:solidFill>
                <a:latin typeface="Consolas" charset="0"/>
                <a:ea typeface="Consolas" charset="0"/>
                <a:cs typeface="Consolas" charset="0"/>
              </a:rPr>
              <a:t>").</a:t>
            </a:r>
          </a:p>
          <a:p>
            <a:pPr eaLnBrk="1" hangingPunct="1">
              <a:defRPr/>
            </a:pPr>
            <a:r>
              <a:rPr lang="en-US" altLang="fr-FR" sz="900" b="1" dirty="0">
                <a:solidFill>
                  <a:srgbClr val="204A87"/>
                </a:solidFill>
                <a:latin typeface="Consolas" charset="0"/>
                <a:ea typeface="Consolas" charset="0"/>
                <a:cs typeface="Consolas" charset="0"/>
              </a:rPr>
              <a:t>	options(Map("</a:t>
            </a:r>
            <a:r>
              <a:rPr lang="en-US" altLang="fr-FR" sz="900" b="1" dirty="0" err="1">
                <a:solidFill>
                  <a:srgbClr val="204A87"/>
                </a:solidFill>
                <a:latin typeface="Consolas" charset="0"/>
                <a:ea typeface="Consolas" charset="0"/>
                <a:cs typeface="Consolas" charset="0"/>
              </a:rPr>
              <a:t>keyspace</a:t>
            </a:r>
            <a:r>
              <a:rPr lang="en-US" altLang="fr-FR" sz="900" b="1" dirty="0">
                <a:solidFill>
                  <a:srgbClr val="204A87"/>
                </a:solidFill>
                <a:latin typeface="Consolas" charset="0"/>
                <a:ea typeface="Consolas" charset="0"/>
                <a:cs typeface="Consolas" charset="0"/>
              </a:rPr>
              <a:t>"-&gt;"music", "table" -&gt; "</a:t>
            </a:r>
            <a:r>
              <a:rPr lang="en-US" altLang="fr-FR" sz="900" b="1" dirty="0" err="1">
                <a:solidFill>
                  <a:srgbClr val="204A87"/>
                </a:solidFill>
                <a:latin typeface="Consolas" charset="0"/>
                <a:ea typeface="Consolas" charset="0"/>
                <a:cs typeface="Consolas" charset="0"/>
              </a:rPr>
              <a:t>tracks_by_album</a:t>
            </a:r>
            <a:r>
              <a:rPr lang="en-US" altLang="fr-FR" sz="900" b="1" dirty="0">
                <a:solidFill>
                  <a:srgbClr val="204A87"/>
                </a:solidFill>
                <a:latin typeface="Consolas" charset="0"/>
                <a:ea typeface="Consolas" charset="0"/>
                <a:cs typeface="Consolas" charset="0"/>
              </a:rPr>
              <a:t>”)).</a:t>
            </a:r>
          </a:p>
          <a:p>
            <a:pPr eaLnBrk="1" hangingPunct="1">
              <a:defRPr/>
            </a:pPr>
            <a:r>
              <a:rPr lang="en-US" altLang="fr-FR" sz="900" b="1" dirty="0">
                <a:solidFill>
                  <a:srgbClr val="204A87"/>
                </a:solidFill>
                <a:latin typeface="Consolas" charset="0"/>
                <a:ea typeface="Consolas" charset="0"/>
                <a:cs typeface="Consolas" charset="0"/>
              </a:rPr>
              <a:t>	load()	</a:t>
            </a:r>
          </a:p>
          <a:p>
            <a:pPr eaLnBrk="1" hangingPunct="1">
              <a:defRPr/>
            </a:pPr>
            <a:endParaRPr lang="en-US" altLang="fr-FR" sz="900" i="1" dirty="0">
              <a:solidFill>
                <a:srgbClr val="8F5902"/>
              </a:solidFill>
              <a:latin typeface="Consolas" charset="0"/>
              <a:ea typeface="Consolas" charset="0"/>
              <a:cs typeface="Consolas" charset="0"/>
            </a:endParaRPr>
          </a:p>
          <a:p>
            <a:pPr eaLnBrk="1" hangingPunct="1">
              <a:defRPr/>
            </a:pPr>
            <a:r>
              <a:rPr lang="en-US" altLang="fr-FR" sz="900" i="1" dirty="0">
                <a:solidFill>
                  <a:srgbClr val="8F5902"/>
                </a:solidFill>
                <a:latin typeface="Consolas" charset="0"/>
                <a:ea typeface="Consolas" charset="0"/>
                <a:cs typeface="Consolas" charset="0"/>
              </a:rPr>
              <a:t>// Some </a:t>
            </a:r>
            <a:r>
              <a:rPr lang="en-US" altLang="fr-FR" sz="900" i="1" dirty="0" err="1">
                <a:solidFill>
                  <a:srgbClr val="8F5902"/>
                </a:solidFill>
                <a:latin typeface="Consolas" charset="0"/>
                <a:ea typeface="Consolas" charset="0"/>
                <a:cs typeface="Consolas" charset="0"/>
              </a:rPr>
              <a:t>DataFrames</a:t>
            </a:r>
            <a:r>
              <a:rPr lang="en-US" altLang="fr-FR" sz="900" i="1" dirty="0">
                <a:solidFill>
                  <a:srgbClr val="8F5902"/>
                </a:solidFill>
                <a:latin typeface="Consolas" charset="0"/>
                <a:ea typeface="Consolas" charset="0"/>
                <a:cs typeface="Consolas" charset="0"/>
              </a:rPr>
              <a:t> transformations // for floor : import </a:t>
            </a:r>
            <a:r>
              <a:rPr lang="en-US" altLang="fr-FR" sz="900" i="1" dirty="0" err="1">
                <a:solidFill>
                  <a:srgbClr val="8F5902"/>
                </a:solidFill>
                <a:latin typeface="Consolas" charset="0"/>
                <a:ea typeface="Consolas" charset="0"/>
                <a:cs typeface="Consolas" charset="0"/>
              </a:rPr>
              <a:t>sqlContext.functions</a:t>
            </a:r>
            <a:r>
              <a:rPr lang="en-US" altLang="fr-FR" sz="900" i="1" dirty="0">
                <a:solidFill>
                  <a:srgbClr val="8F5902"/>
                </a:solidFill>
                <a:latin typeface="Consolas" charset="0"/>
                <a:ea typeface="Consolas" charset="0"/>
                <a:cs typeface="Consolas" charset="0"/>
              </a:rPr>
              <a:t>._</a:t>
            </a:r>
          </a:p>
          <a:p>
            <a:pPr eaLnBrk="1" hangingPunct="1">
              <a:defRPr/>
            </a:pPr>
            <a:r>
              <a:rPr lang="en-US" altLang="fr-FR" sz="900" b="1" dirty="0" err="1">
                <a:solidFill>
                  <a:srgbClr val="204A87"/>
                </a:solidFill>
                <a:latin typeface="Consolas" charset="0"/>
                <a:ea typeface="Consolas" charset="0"/>
                <a:cs typeface="Consolas" charset="0"/>
              </a:rPr>
              <a:t>val</a:t>
            </a:r>
            <a:r>
              <a:rPr lang="en-US" altLang="fr-FR" sz="900" b="1" dirty="0">
                <a:solidFill>
                  <a:srgbClr val="204A87"/>
                </a:solidFill>
                <a:latin typeface="Consolas" charset="0"/>
                <a:ea typeface="Consolas" charset="0"/>
                <a:cs typeface="Consolas" charset="0"/>
              </a:rPr>
              <a:t> </a:t>
            </a:r>
            <a:r>
              <a:rPr lang="en-US" altLang="fr-FR" sz="900" b="1" dirty="0" err="1">
                <a:solidFill>
                  <a:srgbClr val="204A87"/>
                </a:solidFill>
                <a:latin typeface="Consolas" charset="0"/>
                <a:ea typeface="Consolas" charset="0"/>
                <a:cs typeface="Consolas" charset="0"/>
              </a:rPr>
              <a:t>tmp</a:t>
            </a:r>
            <a:r>
              <a:rPr lang="en-US" altLang="fr-FR" sz="900" b="1" dirty="0">
                <a:solidFill>
                  <a:srgbClr val="204A87"/>
                </a:solidFill>
                <a:latin typeface="Consolas" charset="0"/>
                <a:ea typeface="Consolas" charset="0"/>
                <a:cs typeface="Consolas" charset="0"/>
              </a:rPr>
              <a:t> = </a:t>
            </a:r>
            <a:r>
              <a:rPr lang="en-US" altLang="fr-FR" sz="900" b="1" dirty="0" err="1">
                <a:solidFill>
                  <a:srgbClr val="204A87"/>
                </a:solidFill>
                <a:latin typeface="Consolas" charset="0"/>
                <a:ea typeface="Consolas" charset="0"/>
                <a:cs typeface="Consolas" charset="0"/>
              </a:rPr>
              <a:t>df.groupBy</a:t>
            </a:r>
            <a:r>
              <a:rPr lang="en-US" altLang="fr-FR" sz="900" b="1" dirty="0">
                <a:solidFill>
                  <a:srgbClr val="204A87"/>
                </a:solidFill>
                <a:latin typeface="Consolas" charset="0"/>
                <a:ea typeface="Consolas" charset="0"/>
                <a:cs typeface="Consolas" charset="0"/>
              </a:rPr>
              <a:t>((floor(</a:t>
            </a:r>
            <a:r>
              <a:rPr lang="en-US" altLang="fr-FR" sz="900" b="1" dirty="0" err="1">
                <a:solidFill>
                  <a:srgbClr val="204A87"/>
                </a:solidFill>
                <a:latin typeface="Consolas" charset="0"/>
                <a:ea typeface="Consolas" charset="0"/>
                <a:cs typeface="Consolas" charset="0"/>
              </a:rPr>
              <a:t>df</a:t>
            </a:r>
            <a:r>
              <a:rPr lang="en-US" altLang="fr-FR" sz="900" b="1" dirty="0">
                <a:solidFill>
                  <a:srgbClr val="204A87"/>
                </a:solidFill>
                <a:latin typeface="Consolas" charset="0"/>
                <a:ea typeface="Consolas" charset="0"/>
                <a:cs typeface="Consolas" charset="0"/>
              </a:rPr>
              <a:t>("</a:t>
            </a:r>
            <a:r>
              <a:rPr lang="en-US" altLang="fr-FR" sz="900" b="1" dirty="0" err="1">
                <a:solidFill>
                  <a:srgbClr val="204A87"/>
                </a:solidFill>
                <a:latin typeface="Consolas" charset="0"/>
                <a:ea typeface="Consolas" charset="0"/>
                <a:cs typeface="Consolas" charset="0"/>
              </a:rPr>
              <a:t>album_year</a:t>
            </a:r>
            <a:r>
              <a:rPr lang="en-US" altLang="fr-FR" sz="900" b="1" dirty="0">
                <a:solidFill>
                  <a:srgbClr val="204A87"/>
                </a:solidFill>
                <a:latin typeface="Consolas" charset="0"/>
                <a:ea typeface="Consolas" charset="0"/>
                <a:cs typeface="Consolas" charset="0"/>
              </a:rPr>
              <a:t>") / 10) * 10).cast("</a:t>
            </a:r>
            <a:r>
              <a:rPr lang="en-US" altLang="fr-FR" sz="900" b="1" dirty="0" err="1">
                <a:solidFill>
                  <a:srgbClr val="204A87"/>
                </a:solidFill>
                <a:latin typeface="Consolas" charset="0"/>
                <a:ea typeface="Consolas" charset="0"/>
                <a:cs typeface="Consolas" charset="0"/>
              </a:rPr>
              <a:t>int</a:t>
            </a:r>
            <a:r>
              <a:rPr lang="en-US" altLang="fr-FR" sz="900" b="1" dirty="0">
                <a:solidFill>
                  <a:srgbClr val="204A87"/>
                </a:solidFill>
                <a:latin typeface="Consolas" charset="0"/>
                <a:ea typeface="Consolas" charset="0"/>
                <a:cs typeface="Consolas" charset="0"/>
              </a:rPr>
              <a:t>").alias("decade")).count</a:t>
            </a:r>
          </a:p>
          <a:p>
            <a:pPr eaLnBrk="1" hangingPunct="1">
              <a:defRPr/>
            </a:pPr>
            <a:r>
              <a:rPr lang="en-US" altLang="fr-FR" sz="900" b="1" dirty="0" err="1">
                <a:solidFill>
                  <a:srgbClr val="204A87"/>
                </a:solidFill>
                <a:latin typeface="Consolas" charset="0"/>
                <a:ea typeface="Consolas" charset="0"/>
                <a:cs typeface="Consolas" charset="0"/>
              </a:rPr>
              <a:t>val</a:t>
            </a:r>
            <a:r>
              <a:rPr lang="en-US" altLang="fr-FR" sz="900" b="1" dirty="0">
                <a:solidFill>
                  <a:srgbClr val="204A87"/>
                </a:solidFill>
                <a:latin typeface="Consolas" charset="0"/>
                <a:ea typeface="Consolas" charset="0"/>
                <a:cs typeface="Consolas" charset="0"/>
              </a:rPr>
              <a:t> </a:t>
            </a:r>
            <a:r>
              <a:rPr lang="en-US" altLang="fr-FR" sz="900" b="1" dirty="0" err="1">
                <a:solidFill>
                  <a:srgbClr val="204A87"/>
                </a:solidFill>
                <a:latin typeface="Consolas" charset="0"/>
                <a:ea typeface="Consolas" charset="0"/>
                <a:cs typeface="Consolas" charset="0"/>
              </a:rPr>
              <a:t>count_by_decade</a:t>
            </a:r>
            <a:r>
              <a:rPr lang="en-US" altLang="fr-FR" sz="900" b="1" dirty="0">
                <a:solidFill>
                  <a:srgbClr val="204A87"/>
                </a:solidFill>
                <a:latin typeface="Consolas" charset="0"/>
                <a:ea typeface="Consolas" charset="0"/>
                <a:cs typeface="Consolas" charset="0"/>
              </a:rPr>
              <a:t> = </a:t>
            </a:r>
            <a:r>
              <a:rPr lang="en-US" altLang="fr-FR" sz="900" b="1" dirty="0" err="1">
                <a:solidFill>
                  <a:srgbClr val="204A87"/>
                </a:solidFill>
                <a:latin typeface="Consolas" charset="0"/>
                <a:ea typeface="Consolas" charset="0"/>
                <a:cs typeface="Consolas" charset="0"/>
              </a:rPr>
              <a:t>tmp.select</a:t>
            </a:r>
            <a:r>
              <a:rPr lang="en-US" altLang="fr-FR" sz="900" b="1" dirty="0">
                <a:solidFill>
                  <a:srgbClr val="204A87"/>
                </a:solidFill>
                <a:latin typeface="Consolas" charset="0"/>
                <a:ea typeface="Consolas" charset="0"/>
                <a:cs typeface="Consolas" charset="0"/>
              </a:rPr>
              <a:t>(</a:t>
            </a:r>
            <a:r>
              <a:rPr lang="en-US" altLang="fr-FR" sz="900" b="1" dirty="0" err="1">
                <a:solidFill>
                  <a:srgbClr val="204A87"/>
                </a:solidFill>
                <a:latin typeface="Consolas" charset="0"/>
                <a:ea typeface="Consolas" charset="0"/>
                <a:cs typeface="Consolas" charset="0"/>
              </a:rPr>
              <a:t>tmp</a:t>
            </a:r>
            <a:r>
              <a:rPr lang="en-US" altLang="fr-FR" sz="900" b="1" dirty="0">
                <a:solidFill>
                  <a:srgbClr val="204A87"/>
                </a:solidFill>
                <a:latin typeface="Consolas" charset="0"/>
                <a:ea typeface="Consolas" charset="0"/>
                <a:cs typeface="Consolas" charset="0"/>
              </a:rPr>
              <a:t>("decade"), </a:t>
            </a:r>
            <a:r>
              <a:rPr lang="en-US" altLang="fr-FR" sz="900" b="1" dirty="0" err="1">
                <a:solidFill>
                  <a:srgbClr val="204A87"/>
                </a:solidFill>
                <a:latin typeface="Consolas" charset="0"/>
                <a:ea typeface="Consolas" charset="0"/>
                <a:cs typeface="Consolas" charset="0"/>
              </a:rPr>
              <a:t>tmp</a:t>
            </a:r>
            <a:r>
              <a:rPr lang="en-US" altLang="fr-FR" sz="900" b="1" dirty="0">
                <a:solidFill>
                  <a:srgbClr val="204A87"/>
                </a:solidFill>
                <a:latin typeface="Consolas" charset="0"/>
                <a:ea typeface="Consolas" charset="0"/>
                <a:cs typeface="Consolas" charset="0"/>
              </a:rPr>
              <a:t>("count").alias("</a:t>
            </a:r>
            <a:r>
              <a:rPr lang="en-US" altLang="fr-FR" sz="900" b="1" dirty="0" err="1">
                <a:solidFill>
                  <a:srgbClr val="204A87"/>
                </a:solidFill>
                <a:latin typeface="Consolas" charset="0"/>
                <a:ea typeface="Consolas" charset="0"/>
                <a:cs typeface="Consolas" charset="0"/>
              </a:rPr>
              <a:t>album_count</a:t>
            </a:r>
            <a:r>
              <a:rPr lang="en-US" altLang="fr-FR" sz="900" b="1" dirty="0">
                <a:solidFill>
                  <a:srgbClr val="204A87"/>
                </a:solidFill>
                <a:latin typeface="Consolas" charset="0"/>
                <a:ea typeface="Consolas" charset="0"/>
                <a:cs typeface="Consolas" charset="0"/>
              </a:rPr>
              <a:t>"))</a:t>
            </a:r>
            <a:r>
              <a:rPr lang="en-US" altLang="fr-FR" sz="900" b="1" dirty="0" err="1">
                <a:solidFill>
                  <a:srgbClr val="204A87"/>
                </a:solidFill>
                <a:latin typeface="Consolas" charset="0"/>
                <a:ea typeface="Consolas" charset="0"/>
                <a:cs typeface="Consolas" charset="0"/>
              </a:rPr>
              <a:t>count_by_decade.show</a:t>
            </a:r>
            <a:r>
              <a:rPr lang="en-US" altLang="fr-FR" sz="900" b="1" dirty="0">
                <a:solidFill>
                  <a:srgbClr val="204A87"/>
                </a:solidFill>
                <a:latin typeface="Consolas" charset="0"/>
                <a:ea typeface="Consolas" charset="0"/>
                <a:cs typeface="Consolas" charset="0"/>
              </a:rPr>
              <a:t> </a:t>
            </a:r>
          </a:p>
          <a:p>
            <a:pPr eaLnBrk="1" hangingPunct="1">
              <a:defRPr/>
            </a:pPr>
            <a:endParaRPr lang="en-US" altLang="fr-FR" sz="900" b="1" dirty="0">
              <a:solidFill>
                <a:srgbClr val="204A87"/>
              </a:solidFill>
              <a:latin typeface="Consolas" charset="0"/>
              <a:ea typeface="Consolas" charset="0"/>
              <a:cs typeface="Consolas" charset="0"/>
            </a:endParaRPr>
          </a:p>
          <a:p>
            <a:pPr eaLnBrk="1" hangingPunct="1">
              <a:defRPr/>
            </a:pPr>
            <a:r>
              <a:rPr lang="en-US" altLang="fr-FR" sz="900" i="1" dirty="0">
                <a:solidFill>
                  <a:srgbClr val="8F5902"/>
                </a:solidFill>
                <a:latin typeface="Consolas" charset="0"/>
                <a:ea typeface="Consolas" charset="0"/>
                <a:cs typeface="Consolas" charset="0"/>
              </a:rPr>
              <a:t>// Save the resulting </a:t>
            </a:r>
            <a:r>
              <a:rPr lang="en-US" altLang="fr-FR" sz="900" i="1" dirty="0" err="1">
                <a:solidFill>
                  <a:srgbClr val="8F5902"/>
                </a:solidFill>
                <a:latin typeface="Consolas" charset="0"/>
                <a:ea typeface="Consolas" charset="0"/>
                <a:cs typeface="Consolas" charset="0"/>
              </a:rPr>
              <a:t>DataFrame</a:t>
            </a:r>
            <a:r>
              <a:rPr lang="en-US" altLang="fr-FR" sz="900" i="1" dirty="0">
                <a:solidFill>
                  <a:srgbClr val="8F5902"/>
                </a:solidFill>
                <a:latin typeface="Consolas" charset="0"/>
                <a:ea typeface="Consolas" charset="0"/>
                <a:cs typeface="Consolas" charset="0"/>
              </a:rPr>
              <a:t> into a Cassandra Table </a:t>
            </a:r>
            <a:r>
              <a:rPr lang="en-US" altLang="fr-FR" sz="900" b="1" dirty="0" err="1">
                <a:solidFill>
                  <a:srgbClr val="204A87"/>
                </a:solidFill>
                <a:latin typeface="Consolas" charset="0"/>
                <a:ea typeface="Consolas" charset="0"/>
                <a:cs typeface="Consolas" charset="0"/>
              </a:rPr>
              <a:t>count_by_decade.write.format</a:t>
            </a:r>
            <a:r>
              <a:rPr lang="en-US" altLang="fr-FR" sz="900" b="1" dirty="0">
                <a:solidFill>
                  <a:srgbClr val="204A87"/>
                </a:solidFill>
                <a:latin typeface="Consolas" charset="0"/>
                <a:ea typeface="Consolas" charset="0"/>
                <a:cs typeface="Consolas" charset="0"/>
              </a:rPr>
              <a:t>("</a:t>
            </a:r>
            <a:r>
              <a:rPr lang="en-US" altLang="fr-FR" sz="900" b="1" dirty="0" err="1">
                <a:solidFill>
                  <a:srgbClr val="204A87"/>
                </a:solidFill>
                <a:latin typeface="Consolas" charset="0"/>
                <a:ea typeface="Consolas" charset="0"/>
                <a:cs typeface="Consolas" charset="0"/>
              </a:rPr>
              <a:t>org.apache.spark.sql.cassandra</a:t>
            </a:r>
            <a:r>
              <a:rPr lang="en-US" altLang="fr-FR" sz="900" b="1" dirty="0">
                <a:solidFill>
                  <a:srgbClr val="204A87"/>
                </a:solidFill>
                <a:latin typeface="Consolas" charset="0"/>
                <a:ea typeface="Consolas" charset="0"/>
                <a:cs typeface="Consolas" charset="0"/>
              </a:rPr>
              <a:t>").options(Map( "table" -&gt; "</a:t>
            </a:r>
            <a:r>
              <a:rPr lang="en-US" altLang="fr-FR" sz="900" b="1" dirty="0" err="1">
                <a:solidFill>
                  <a:srgbClr val="204A87"/>
                </a:solidFill>
                <a:latin typeface="Consolas" charset="0"/>
                <a:ea typeface="Consolas" charset="0"/>
                <a:cs typeface="Consolas" charset="0"/>
              </a:rPr>
              <a:t>albums_by_decade</a:t>
            </a:r>
            <a:r>
              <a:rPr lang="en-US" altLang="fr-FR" sz="900" b="1" dirty="0">
                <a:solidFill>
                  <a:srgbClr val="204A87"/>
                </a:solidFill>
                <a:latin typeface="Consolas" charset="0"/>
                <a:ea typeface="Consolas" charset="0"/>
                <a:cs typeface="Consolas" charset="0"/>
              </a:rPr>
              <a:t>", "</a:t>
            </a:r>
            <a:r>
              <a:rPr lang="en-US" altLang="fr-FR" sz="900" b="1" dirty="0" err="1">
                <a:solidFill>
                  <a:srgbClr val="204A87"/>
                </a:solidFill>
                <a:latin typeface="Consolas" charset="0"/>
                <a:ea typeface="Consolas" charset="0"/>
                <a:cs typeface="Consolas" charset="0"/>
              </a:rPr>
              <a:t>keyspace</a:t>
            </a:r>
            <a:r>
              <a:rPr lang="en-US" altLang="fr-FR" sz="900" b="1" dirty="0">
                <a:solidFill>
                  <a:srgbClr val="204A87"/>
                </a:solidFill>
                <a:latin typeface="Consolas" charset="0"/>
                <a:ea typeface="Consolas" charset="0"/>
                <a:cs typeface="Consolas" charset="0"/>
              </a:rPr>
              <a:t>" -&gt; "</a:t>
            </a:r>
            <a:r>
              <a:rPr lang="en-US" altLang="fr-FR" sz="900" b="1" dirty="0" err="1">
                <a:solidFill>
                  <a:srgbClr val="204A87"/>
                </a:solidFill>
                <a:latin typeface="Consolas" charset="0"/>
                <a:ea typeface="Consolas" charset="0"/>
                <a:cs typeface="Consolas" charset="0"/>
              </a:rPr>
              <a:t>steve</a:t>
            </a:r>
            <a:r>
              <a:rPr lang="en-US" altLang="fr-FR" sz="900" b="1" dirty="0">
                <a:solidFill>
                  <a:srgbClr val="204A87"/>
                </a:solidFill>
                <a:latin typeface="Consolas" charset="0"/>
                <a:ea typeface="Consolas" charset="0"/>
                <a:cs typeface="Consolas" charset="0"/>
              </a:rPr>
              <a:t>")).mode(</a:t>
            </a:r>
            <a:r>
              <a:rPr lang="en-US" altLang="fr-FR" sz="900" b="1" dirty="0" err="1">
                <a:solidFill>
                  <a:srgbClr val="204A87"/>
                </a:solidFill>
                <a:latin typeface="Consolas" charset="0"/>
                <a:ea typeface="Consolas" charset="0"/>
                <a:cs typeface="Consolas" charset="0"/>
              </a:rPr>
              <a:t>SaveMode.Overwrite</a:t>
            </a:r>
            <a:r>
              <a:rPr lang="en-US" altLang="fr-FR" sz="900" b="1" dirty="0">
                <a:solidFill>
                  <a:srgbClr val="204A87"/>
                </a:solidFill>
                <a:latin typeface="Consolas" charset="0"/>
                <a:ea typeface="Consolas" charset="0"/>
                <a:cs typeface="Consolas" charset="0"/>
              </a:rPr>
              <a:t>).save()</a:t>
            </a:r>
          </a:p>
          <a:p>
            <a:pPr eaLnBrk="1" hangingPunct="1">
              <a:defRPr/>
            </a:pPr>
            <a:endParaRPr lang="en-US" altLang="fr-FR" sz="900" i="1" dirty="0">
              <a:solidFill>
                <a:srgbClr val="8F5902"/>
              </a:solidFill>
              <a:latin typeface="Consolas" charset="0"/>
              <a:ea typeface="Consolas" charset="0"/>
              <a:cs typeface="Consolas" charset="0"/>
            </a:endParaRPr>
          </a:p>
        </p:txBody>
      </p:sp>
      <p:sp>
        <p:nvSpPr>
          <p:cNvPr id="5" name="Title 3"/>
          <p:cNvSpPr txBox="1">
            <a:spLocks/>
          </p:cNvSpPr>
          <p:nvPr/>
        </p:nvSpPr>
        <p:spPr>
          <a:xfrm>
            <a:off x="381000" y="200026"/>
            <a:ext cx="7544153" cy="369332"/>
          </a:xfrm>
          <a:prstGeom prst="rect">
            <a:avLst/>
          </a:prstGeom>
        </p:spPr>
        <p:txBody>
          <a:bodyPr vert="horz" lIns="0" tIns="0" bIns="0" anchor="t" anchorCtr="0">
            <a:normAutofit fontScale="97500"/>
          </a:bodyPr>
          <a:lstStyle>
            <a:lvl1pPr algn="l" rtl="0" eaLnBrk="1" latinLnBrk="0" hangingPunct="1">
              <a:spcBef>
                <a:spcPct val="0"/>
              </a:spcBef>
              <a:buNone/>
              <a:defRPr kumimoji="0" sz="2025" b="0" kern="1200">
                <a:solidFill>
                  <a:srgbClr val="237A97"/>
                </a:solidFill>
                <a:latin typeface="Helvetica"/>
                <a:ea typeface="+mj-ea"/>
                <a:cs typeface="Helvetica"/>
              </a:defRPr>
            </a:lvl1pPr>
          </a:lstStyle>
          <a:p>
            <a:pPr defTabSz="914400"/>
            <a:r>
              <a:rPr lang="fr-FR" altLang="fr-FR" sz="2400" dirty="0">
                <a:solidFill>
                  <a:schemeClr val="accent2"/>
                </a:solidFill>
                <a:ea typeface="ＭＳ Ｐゴシック" charset="-128"/>
              </a:rPr>
              <a:t>Usage of </a:t>
            </a:r>
            <a:r>
              <a:rPr lang="fr-FR" altLang="fr-FR" sz="2400" dirty="0" err="1">
                <a:solidFill>
                  <a:schemeClr val="accent2"/>
                </a:solidFill>
                <a:ea typeface="ＭＳ Ｐゴシック" charset="-128"/>
              </a:rPr>
              <a:t>Spark</a:t>
            </a:r>
            <a:r>
              <a:rPr lang="fr-FR" altLang="fr-FR" sz="2400" dirty="0">
                <a:solidFill>
                  <a:schemeClr val="accent2"/>
                </a:solidFill>
                <a:ea typeface="ＭＳ Ｐゴシック" charset="-128"/>
              </a:rPr>
              <a:t> </a:t>
            </a:r>
            <a:r>
              <a:rPr lang="fr-FR" altLang="fr-FR" sz="2400" dirty="0" err="1" smtClean="0">
                <a:solidFill>
                  <a:schemeClr val="accent2"/>
                </a:solidFill>
                <a:ea typeface="ＭＳ Ｐゴシック" charset="-128"/>
              </a:rPr>
              <a:t>DataFrames</a:t>
            </a:r>
            <a:endParaRPr lang="en-US" dirty="0"/>
          </a:p>
        </p:txBody>
      </p:sp>
    </p:spTree>
    <p:extLst>
      <p:ext uri="{BB962C8B-B14F-4D97-AF65-F5344CB8AC3E}">
        <p14:creationId xmlns:p14="http://schemas.microsoft.com/office/powerpoint/2010/main" val="163367592"/>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20403" y="797719"/>
            <a:ext cx="6537722" cy="808435"/>
          </a:xfrm>
        </p:spPr>
        <p:txBody>
          <a:bodyPr/>
          <a:lstStyle/>
          <a:p>
            <a:pPr>
              <a:defRPr/>
            </a:pPr>
            <a:r>
              <a:rPr lang="fr-FR" sz="1350" dirty="0" err="1"/>
              <a:t>Mapping</a:t>
            </a:r>
            <a:r>
              <a:rPr lang="fr-FR" sz="1350" dirty="0"/>
              <a:t> of Cassandra </a:t>
            </a:r>
            <a:r>
              <a:rPr lang="fr-FR" sz="1350" dirty="0" err="1"/>
              <a:t>keyspaces</a:t>
            </a:r>
            <a:r>
              <a:rPr lang="fr-FR" sz="1350" dirty="0"/>
              <a:t> and tables</a:t>
            </a:r>
          </a:p>
          <a:p>
            <a:pPr>
              <a:defRPr/>
            </a:pPr>
            <a:r>
              <a:rPr lang="fr-FR" sz="1350" dirty="0"/>
              <a:t>Read and </a:t>
            </a:r>
            <a:r>
              <a:rPr lang="fr-FR" sz="1350" dirty="0" err="1"/>
              <a:t>write</a:t>
            </a:r>
            <a:r>
              <a:rPr lang="fr-FR" sz="1350" dirty="0"/>
              <a:t> on Cassandra tables</a:t>
            </a:r>
          </a:p>
        </p:txBody>
      </p:sp>
      <p:sp>
        <p:nvSpPr>
          <p:cNvPr id="8" name="Rectangle 7"/>
          <p:cNvSpPr/>
          <p:nvPr/>
        </p:nvSpPr>
        <p:spPr>
          <a:xfrm>
            <a:off x="1320404" y="1327548"/>
            <a:ext cx="6536531" cy="3620462"/>
          </a:xfrm>
          <a:prstGeom prst="rect">
            <a:avLst/>
          </a:prstGeom>
          <a:solidFill>
            <a:schemeClr val="accent6">
              <a:lumMod val="10000"/>
              <a:lumOff val="90000"/>
            </a:schemeClr>
          </a:solidFill>
        </p:spPr>
        <p:txBody>
          <a:bodyPr lIns="19289" tIns="9644" rIns="19289" bIns="9644">
            <a:spAutoFit/>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defRPr/>
            </a:pPr>
            <a:r>
              <a:rPr lang="en-US" altLang="fr-FR" sz="900" b="1" dirty="0">
                <a:solidFill>
                  <a:srgbClr val="204A87"/>
                </a:solidFill>
                <a:latin typeface="Consolas" charset="0"/>
                <a:ea typeface="Consolas" charset="0"/>
                <a:cs typeface="Consolas" charset="0"/>
              </a:rPr>
              <a:t>import </a:t>
            </a:r>
            <a:r>
              <a:rPr lang="en-US" altLang="fr-FR" sz="900" b="1" dirty="0" err="1">
                <a:solidFill>
                  <a:srgbClr val="000000"/>
                </a:solidFill>
                <a:latin typeface="Consolas" charset="0"/>
                <a:ea typeface="Consolas" charset="0"/>
                <a:cs typeface="Consolas" charset="0"/>
              </a:rPr>
              <a:t>com.datastax.spark.connector</a:t>
            </a:r>
            <a:r>
              <a:rPr lang="en-US" altLang="fr-FR" sz="900" b="1" dirty="0">
                <a:solidFill>
                  <a:srgbClr val="000000"/>
                </a:solidFill>
                <a:latin typeface="Consolas" charset="0"/>
                <a:ea typeface="Consolas" charset="0"/>
                <a:cs typeface="Consolas" charset="0"/>
              </a:rPr>
              <a:t>._</a:t>
            </a:r>
          </a:p>
          <a:p>
            <a:pPr eaLnBrk="1" hangingPunct="1">
              <a:defRPr/>
            </a:pPr>
            <a:endParaRPr lang="en-US" altLang="fr-FR" sz="900" dirty="0">
              <a:latin typeface="Consolas" charset="0"/>
              <a:ea typeface="Consolas" charset="0"/>
              <a:cs typeface="Consolas" charset="0"/>
            </a:endParaRPr>
          </a:p>
          <a:p>
            <a:pPr eaLnBrk="1" hangingPunct="1">
              <a:defRPr/>
            </a:pPr>
            <a:r>
              <a:rPr lang="en-US" altLang="fr-FR" sz="900" i="1" dirty="0">
                <a:solidFill>
                  <a:srgbClr val="8F5902"/>
                </a:solidFill>
                <a:latin typeface="Consolas" charset="0"/>
                <a:ea typeface="Consolas" charset="0"/>
                <a:cs typeface="Consolas" charset="0"/>
              </a:rPr>
              <a:t>// Connect to the Spark cluster</a:t>
            </a:r>
          </a:p>
          <a:p>
            <a:pPr eaLnBrk="1" hangingPunct="1">
              <a:defRPr/>
            </a:pPr>
            <a:r>
              <a:rPr lang="en-US" altLang="fr-FR" sz="900" b="1" dirty="0" err="1">
                <a:solidFill>
                  <a:srgbClr val="204A87"/>
                </a:solidFill>
                <a:latin typeface="Consolas" charset="0"/>
                <a:ea typeface="Consolas" charset="0"/>
                <a:cs typeface="Consolas" charset="0"/>
              </a:rPr>
              <a:t>val</a:t>
            </a:r>
            <a:r>
              <a:rPr lang="en-US" altLang="fr-FR" sz="900" b="1" dirty="0">
                <a:solidFill>
                  <a:srgbClr val="204A87"/>
                </a:solidFill>
                <a:latin typeface="Consolas" charset="0"/>
                <a:ea typeface="Consolas" charset="0"/>
                <a:cs typeface="Consolas" charset="0"/>
              </a:rPr>
              <a:t> </a:t>
            </a:r>
            <a:r>
              <a:rPr lang="en-US" altLang="fr-FR" sz="900" b="1" dirty="0" err="1">
                <a:solidFill>
                  <a:srgbClr val="000000"/>
                </a:solidFill>
                <a:latin typeface="Consolas" charset="0"/>
                <a:ea typeface="Consolas" charset="0"/>
                <a:cs typeface="Consolas" charset="0"/>
              </a:rPr>
              <a:t>conf</a:t>
            </a:r>
            <a:r>
              <a:rPr lang="en-US" altLang="fr-FR" sz="900" b="1" dirty="0">
                <a:solidFill>
                  <a:srgbClr val="000000"/>
                </a:solidFill>
                <a:latin typeface="Consolas" charset="0"/>
                <a:ea typeface="Consolas" charset="0"/>
                <a:cs typeface="Consolas" charset="0"/>
              </a:rPr>
              <a:t> </a:t>
            </a:r>
            <a:r>
              <a:rPr lang="en-US" altLang="fr-FR" sz="900" b="1" dirty="0">
                <a:solidFill>
                  <a:srgbClr val="204A87"/>
                </a:solidFill>
                <a:latin typeface="Consolas" charset="0"/>
                <a:ea typeface="Consolas" charset="0"/>
                <a:cs typeface="Consolas" charset="0"/>
              </a:rPr>
              <a:t>= new </a:t>
            </a:r>
            <a:r>
              <a:rPr lang="en-US" altLang="fr-FR" sz="900" b="1" dirty="0" err="1">
                <a:solidFill>
                  <a:srgbClr val="000000"/>
                </a:solidFill>
                <a:latin typeface="Consolas" charset="0"/>
                <a:ea typeface="Consolas" charset="0"/>
                <a:cs typeface="Consolas" charset="0"/>
              </a:rPr>
              <a:t>SparkConf</a:t>
            </a:r>
            <a:r>
              <a:rPr lang="en-US" altLang="fr-FR" sz="900" b="1" dirty="0">
                <a:solidFill>
                  <a:srgbClr val="CE5C00"/>
                </a:solidFill>
                <a:latin typeface="Consolas" charset="0"/>
                <a:ea typeface="Consolas" charset="0"/>
                <a:cs typeface="Consolas" charset="0"/>
              </a:rPr>
              <a:t>(</a:t>
            </a:r>
            <a:r>
              <a:rPr lang="en-US" altLang="fr-FR" sz="900" b="1" dirty="0">
                <a:solidFill>
                  <a:srgbClr val="204A87"/>
                </a:solidFill>
                <a:latin typeface="Consolas" charset="0"/>
                <a:ea typeface="Consolas" charset="0"/>
                <a:cs typeface="Consolas" charset="0"/>
              </a:rPr>
              <a:t>true</a:t>
            </a:r>
            <a:r>
              <a:rPr lang="en-US" altLang="fr-FR" sz="900" b="1" dirty="0">
                <a:solidFill>
                  <a:srgbClr val="CE5C00"/>
                </a:solidFill>
                <a:latin typeface="Consolas" charset="0"/>
                <a:ea typeface="Consolas" charset="0"/>
                <a:cs typeface="Consolas" charset="0"/>
              </a:rPr>
              <a:t>)...</a:t>
            </a:r>
            <a:endParaRPr lang="en-US" altLang="fr-FR" sz="900" i="1" dirty="0">
              <a:solidFill>
                <a:srgbClr val="8F5902"/>
              </a:solidFill>
              <a:latin typeface="Consolas" charset="0"/>
              <a:ea typeface="Consolas" charset="0"/>
              <a:cs typeface="Consolas" charset="0"/>
            </a:endParaRPr>
          </a:p>
          <a:p>
            <a:pPr eaLnBrk="1" hangingPunct="1">
              <a:defRPr/>
            </a:pPr>
            <a:r>
              <a:rPr lang="sv-SE" altLang="fr-FR" sz="900" b="1" dirty="0">
                <a:solidFill>
                  <a:srgbClr val="204A87"/>
                </a:solidFill>
                <a:latin typeface="Consolas" charset="0"/>
                <a:ea typeface="Consolas" charset="0"/>
                <a:cs typeface="Consolas" charset="0"/>
              </a:rPr>
              <a:t>val </a:t>
            </a:r>
            <a:r>
              <a:rPr lang="sv-SE" altLang="fr-FR" sz="900" b="1" dirty="0" err="1">
                <a:solidFill>
                  <a:srgbClr val="000000"/>
                </a:solidFill>
                <a:latin typeface="Consolas" charset="0"/>
                <a:ea typeface="Consolas" charset="0"/>
                <a:cs typeface="Consolas" charset="0"/>
              </a:rPr>
              <a:t>sc</a:t>
            </a:r>
            <a:r>
              <a:rPr lang="sv-SE" altLang="fr-FR" sz="900" b="1" dirty="0">
                <a:solidFill>
                  <a:srgbClr val="000000"/>
                </a:solidFill>
                <a:latin typeface="Consolas" charset="0"/>
                <a:ea typeface="Consolas" charset="0"/>
                <a:cs typeface="Consolas" charset="0"/>
              </a:rPr>
              <a:t> </a:t>
            </a:r>
            <a:r>
              <a:rPr lang="sv-SE" altLang="fr-FR" sz="900" b="1" dirty="0">
                <a:solidFill>
                  <a:srgbClr val="204A87"/>
                </a:solidFill>
                <a:latin typeface="Consolas" charset="0"/>
                <a:ea typeface="Consolas" charset="0"/>
                <a:cs typeface="Consolas" charset="0"/>
              </a:rPr>
              <a:t>= new </a:t>
            </a:r>
            <a:r>
              <a:rPr lang="sv-SE" altLang="fr-FR" sz="900" b="1" dirty="0" err="1">
                <a:solidFill>
                  <a:srgbClr val="000000"/>
                </a:solidFill>
                <a:latin typeface="Consolas" charset="0"/>
                <a:ea typeface="Consolas" charset="0"/>
                <a:cs typeface="Consolas" charset="0"/>
              </a:rPr>
              <a:t>SparkContext</a:t>
            </a:r>
            <a:r>
              <a:rPr lang="sv-SE" altLang="fr-FR" sz="900" b="1" dirty="0">
                <a:solidFill>
                  <a:srgbClr val="CE5C00"/>
                </a:solidFill>
                <a:latin typeface="Consolas" charset="0"/>
                <a:ea typeface="Consolas" charset="0"/>
                <a:cs typeface="Consolas" charset="0"/>
              </a:rPr>
              <a:t>(</a:t>
            </a:r>
            <a:r>
              <a:rPr lang="sv-SE" altLang="fr-FR" sz="900" b="1" dirty="0" err="1">
                <a:solidFill>
                  <a:srgbClr val="000000"/>
                </a:solidFill>
                <a:latin typeface="Consolas" charset="0"/>
                <a:ea typeface="Consolas" charset="0"/>
                <a:cs typeface="Consolas" charset="0"/>
              </a:rPr>
              <a:t>conf</a:t>
            </a:r>
            <a:r>
              <a:rPr lang="sv-SE" altLang="fr-FR" sz="900" b="1" dirty="0">
                <a:solidFill>
                  <a:srgbClr val="CE5C00"/>
                </a:solidFill>
                <a:latin typeface="Consolas" charset="0"/>
                <a:ea typeface="Consolas" charset="0"/>
                <a:cs typeface="Consolas" charset="0"/>
              </a:rPr>
              <a:t>)</a:t>
            </a:r>
          </a:p>
          <a:p>
            <a:pPr eaLnBrk="1" hangingPunct="1">
              <a:defRPr/>
            </a:pPr>
            <a:endParaRPr lang="en-US" altLang="fr-FR" sz="900" dirty="0">
              <a:latin typeface="Consolas" charset="0"/>
              <a:ea typeface="Consolas" charset="0"/>
              <a:cs typeface="Consolas" charset="0"/>
            </a:endParaRPr>
          </a:p>
          <a:p>
            <a:pPr eaLnBrk="1" hangingPunct="1">
              <a:defRPr/>
            </a:pPr>
            <a:r>
              <a:rPr lang="en-US" altLang="fr-FR" sz="900" i="1" dirty="0">
                <a:solidFill>
                  <a:srgbClr val="8F5902"/>
                </a:solidFill>
                <a:latin typeface="Consolas" charset="0"/>
                <a:ea typeface="Consolas" charset="0"/>
                <a:cs typeface="Consolas" charset="0"/>
              </a:rPr>
              <a:t>// Create Cassandra SQL context</a:t>
            </a:r>
          </a:p>
          <a:p>
            <a:pPr eaLnBrk="1" hangingPunct="1">
              <a:defRPr/>
            </a:pPr>
            <a:r>
              <a:rPr lang="en-US" altLang="fr-FR" sz="900" b="1" dirty="0" err="1">
                <a:solidFill>
                  <a:srgbClr val="204A87"/>
                </a:solidFill>
                <a:latin typeface="Consolas" charset="0"/>
                <a:ea typeface="Consolas" charset="0"/>
                <a:cs typeface="Consolas" charset="0"/>
              </a:rPr>
              <a:t>val</a:t>
            </a:r>
            <a:r>
              <a:rPr lang="en-US" altLang="fr-FR" sz="900" b="1" dirty="0">
                <a:solidFill>
                  <a:srgbClr val="204A87"/>
                </a:solidFill>
                <a:latin typeface="Consolas" charset="0"/>
                <a:ea typeface="Consolas" charset="0"/>
                <a:cs typeface="Consolas" charset="0"/>
              </a:rPr>
              <a:t> </a:t>
            </a:r>
            <a:r>
              <a:rPr lang="en-US" altLang="fr-FR" sz="900" b="1" dirty="0" err="1">
                <a:solidFill>
                  <a:srgbClr val="204A87"/>
                </a:solidFill>
                <a:latin typeface="Consolas" charset="0"/>
                <a:ea typeface="Consolas" charset="0"/>
                <a:cs typeface="Consolas" charset="0"/>
              </a:rPr>
              <a:t>sqlContext</a:t>
            </a:r>
            <a:r>
              <a:rPr lang="en-US" altLang="fr-FR" sz="900" b="1" dirty="0">
                <a:solidFill>
                  <a:srgbClr val="204A87"/>
                </a:solidFill>
                <a:latin typeface="Consolas" charset="0"/>
                <a:ea typeface="Consolas" charset="0"/>
                <a:cs typeface="Consolas" charset="0"/>
              </a:rPr>
              <a:t> = new </a:t>
            </a:r>
            <a:r>
              <a:rPr lang="en-US" altLang="fr-FR" sz="900" b="1" dirty="0" err="1">
                <a:solidFill>
                  <a:srgbClr val="204A87"/>
                </a:solidFill>
                <a:latin typeface="Consolas" charset="0"/>
                <a:ea typeface="Consolas" charset="0"/>
                <a:cs typeface="Consolas" charset="0"/>
              </a:rPr>
              <a:t>org.apache.spark.sql.hive.HiveContext</a:t>
            </a:r>
            <a:r>
              <a:rPr lang="en-US" altLang="fr-FR" sz="900" b="1" dirty="0">
                <a:solidFill>
                  <a:srgbClr val="204A87"/>
                </a:solidFill>
                <a:latin typeface="Consolas" charset="0"/>
                <a:ea typeface="Consolas" charset="0"/>
                <a:cs typeface="Consolas" charset="0"/>
              </a:rPr>
              <a:t>(</a:t>
            </a:r>
            <a:r>
              <a:rPr lang="en-US" altLang="fr-FR" sz="900" b="1" dirty="0" err="1">
                <a:solidFill>
                  <a:srgbClr val="204A87"/>
                </a:solidFill>
                <a:latin typeface="Consolas" charset="0"/>
                <a:ea typeface="Consolas" charset="0"/>
                <a:cs typeface="Consolas" charset="0"/>
              </a:rPr>
              <a:t>sc</a:t>
            </a:r>
            <a:r>
              <a:rPr lang="en-US" altLang="fr-FR" sz="900" b="1" dirty="0">
                <a:solidFill>
                  <a:srgbClr val="204A87"/>
                </a:solidFill>
                <a:latin typeface="Consolas" charset="0"/>
                <a:ea typeface="Consolas" charset="0"/>
                <a:cs typeface="Consolas" charset="0"/>
              </a:rPr>
              <a:t>)</a:t>
            </a:r>
          </a:p>
          <a:p>
            <a:pPr eaLnBrk="1" hangingPunct="1">
              <a:defRPr/>
            </a:pPr>
            <a:endParaRPr lang="en-US" altLang="fr-FR" sz="900" b="1" dirty="0">
              <a:solidFill>
                <a:srgbClr val="CE5C00"/>
              </a:solidFill>
              <a:latin typeface="Consolas" charset="0"/>
              <a:ea typeface="Consolas" charset="0"/>
              <a:cs typeface="Consolas" charset="0"/>
            </a:endParaRPr>
          </a:p>
          <a:p>
            <a:pPr eaLnBrk="1" hangingPunct="1">
              <a:defRPr/>
            </a:pPr>
            <a:r>
              <a:rPr lang="en-US" altLang="fr-FR" sz="900" i="1" dirty="0">
                <a:solidFill>
                  <a:srgbClr val="8F5902"/>
                </a:solidFill>
                <a:latin typeface="Consolas" charset="0"/>
                <a:ea typeface="Consolas" charset="0"/>
                <a:cs typeface="Consolas" charset="0"/>
              </a:rPr>
              <a:t>// Create the </a:t>
            </a:r>
            <a:r>
              <a:rPr lang="en-US" altLang="fr-FR" sz="900" i="1" dirty="0" err="1">
                <a:solidFill>
                  <a:srgbClr val="8F5902"/>
                </a:solidFill>
                <a:latin typeface="Consolas" charset="0"/>
                <a:ea typeface="Consolas" charset="0"/>
                <a:cs typeface="Consolas" charset="0"/>
              </a:rPr>
              <a:t>SparkSQL</a:t>
            </a:r>
            <a:r>
              <a:rPr lang="en-US" altLang="fr-FR" sz="900" i="1" dirty="0">
                <a:solidFill>
                  <a:srgbClr val="8F5902"/>
                </a:solidFill>
                <a:latin typeface="Consolas" charset="0"/>
                <a:ea typeface="Consolas" charset="0"/>
                <a:cs typeface="Consolas" charset="0"/>
              </a:rPr>
              <a:t> alias to the Cassandra Table</a:t>
            </a:r>
          </a:p>
          <a:p>
            <a:pPr eaLnBrk="1" hangingPunct="1">
              <a:defRPr/>
            </a:pPr>
            <a:r>
              <a:rPr lang="en-US" altLang="fr-FR" sz="900" b="1" dirty="0" err="1">
                <a:solidFill>
                  <a:srgbClr val="204A87"/>
                </a:solidFill>
                <a:latin typeface="Consolas" charset="0"/>
                <a:ea typeface="Consolas" charset="0"/>
                <a:cs typeface="Consolas" charset="0"/>
              </a:rPr>
              <a:t>sqlContext.sql</a:t>
            </a:r>
            <a:r>
              <a:rPr lang="en-US" altLang="fr-FR" sz="900" b="1" dirty="0">
                <a:solidFill>
                  <a:srgbClr val="204A87"/>
                </a:solidFill>
                <a:latin typeface="Consolas" charset="0"/>
                <a:ea typeface="Consolas" charset="0"/>
                <a:cs typeface="Consolas" charset="0"/>
              </a:rPr>
              <a:t>(“””CREATE TEMPORARY TABLE </a:t>
            </a:r>
            <a:r>
              <a:rPr lang="en-US" altLang="fr-FR" sz="900" b="1" dirty="0" err="1">
                <a:solidFill>
                  <a:srgbClr val="204A87"/>
                </a:solidFill>
                <a:latin typeface="Consolas" charset="0"/>
                <a:ea typeface="Consolas" charset="0"/>
                <a:cs typeface="Consolas" charset="0"/>
              </a:rPr>
              <a:t>tmp_tracks_by_album</a:t>
            </a:r>
            <a:r>
              <a:rPr lang="en-US" altLang="fr-FR" sz="900" b="1" dirty="0">
                <a:solidFill>
                  <a:srgbClr val="204A87"/>
                </a:solidFill>
                <a:latin typeface="Consolas" charset="0"/>
                <a:ea typeface="Consolas" charset="0"/>
                <a:cs typeface="Consolas" charset="0"/>
              </a:rPr>
              <a:t>        </a:t>
            </a:r>
          </a:p>
          <a:p>
            <a:pPr eaLnBrk="1" hangingPunct="1">
              <a:defRPr/>
            </a:pPr>
            <a:r>
              <a:rPr lang="en-US" altLang="fr-FR" sz="900" b="1" dirty="0">
                <a:solidFill>
                  <a:srgbClr val="204A87"/>
                </a:solidFill>
                <a:latin typeface="Consolas" charset="0"/>
                <a:ea typeface="Consolas" charset="0"/>
                <a:cs typeface="Consolas" charset="0"/>
              </a:rPr>
              <a:t>	USING </a:t>
            </a:r>
            <a:r>
              <a:rPr lang="en-US" altLang="fr-FR" sz="900" b="1" dirty="0" err="1">
                <a:solidFill>
                  <a:srgbClr val="204A87"/>
                </a:solidFill>
                <a:latin typeface="Consolas" charset="0"/>
                <a:ea typeface="Consolas" charset="0"/>
                <a:cs typeface="Consolas" charset="0"/>
              </a:rPr>
              <a:t>org.apache.spark.sql.cassandra</a:t>
            </a:r>
            <a:r>
              <a:rPr lang="en-US" altLang="fr-FR" sz="900" b="1" dirty="0">
                <a:solidFill>
                  <a:srgbClr val="204A87"/>
                </a:solidFill>
                <a:latin typeface="Consolas" charset="0"/>
                <a:ea typeface="Consolas" charset="0"/>
                <a:cs typeface="Consolas" charset="0"/>
              </a:rPr>
              <a:t>        </a:t>
            </a:r>
          </a:p>
          <a:p>
            <a:pPr eaLnBrk="1" hangingPunct="1">
              <a:defRPr/>
            </a:pPr>
            <a:r>
              <a:rPr lang="en-US" altLang="fr-FR" sz="900" b="1" dirty="0">
                <a:solidFill>
                  <a:srgbClr val="204A87"/>
                </a:solidFill>
                <a:latin typeface="Consolas" charset="0"/>
                <a:ea typeface="Consolas" charset="0"/>
                <a:cs typeface="Consolas" charset="0"/>
              </a:rPr>
              <a:t>	OPTIONS (</a:t>
            </a:r>
            <a:r>
              <a:rPr lang="en-US" altLang="fr-FR" sz="900" b="1" dirty="0" err="1">
                <a:solidFill>
                  <a:srgbClr val="204A87"/>
                </a:solidFill>
                <a:latin typeface="Consolas" charset="0"/>
                <a:ea typeface="Consolas" charset="0"/>
                <a:cs typeface="Consolas" charset="0"/>
              </a:rPr>
              <a:t>keyspace</a:t>
            </a:r>
            <a:r>
              <a:rPr lang="en-US" altLang="fr-FR" sz="900" b="1" dirty="0">
                <a:solidFill>
                  <a:srgbClr val="204A87"/>
                </a:solidFill>
                <a:latin typeface="Consolas" charset="0"/>
                <a:ea typeface="Consolas" charset="0"/>
                <a:cs typeface="Consolas" charset="0"/>
              </a:rPr>
              <a:t> "music", table "</a:t>
            </a:r>
            <a:r>
              <a:rPr lang="en-US" altLang="fr-FR" sz="900" b="1" dirty="0" err="1">
                <a:solidFill>
                  <a:srgbClr val="204A87"/>
                </a:solidFill>
                <a:latin typeface="Consolas" charset="0"/>
                <a:ea typeface="Consolas" charset="0"/>
                <a:cs typeface="Consolas" charset="0"/>
              </a:rPr>
              <a:t>tracks_by_album</a:t>
            </a:r>
            <a:r>
              <a:rPr lang="en-US" altLang="fr-FR" sz="900" b="1" dirty="0">
                <a:solidFill>
                  <a:srgbClr val="204A87"/>
                </a:solidFill>
                <a:latin typeface="Consolas" charset="0"/>
                <a:ea typeface="Consolas" charset="0"/>
                <a:cs typeface="Consolas" charset="0"/>
              </a:rPr>
              <a:t>”)”””)</a:t>
            </a:r>
          </a:p>
          <a:p>
            <a:pPr eaLnBrk="1" hangingPunct="1">
              <a:defRPr/>
            </a:pPr>
            <a:endParaRPr lang="en-US" altLang="fr-FR" sz="900" i="1" dirty="0">
              <a:solidFill>
                <a:srgbClr val="8F5902"/>
              </a:solidFill>
              <a:latin typeface="Consolas" charset="0"/>
              <a:ea typeface="Consolas" charset="0"/>
              <a:cs typeface="Consolas" charset="0"/>
            </a:endParaRPr>
          </a:p>
          <a:p>
            <a:pPr eaLnBrk="1" hangingPunct="1">
              <a:defRPr/>
            </a:pPr>
            <a:r>
              <a:rPr lang="en-US" altLang="fr-FR" sz="900" i="1" dirty="0">
                <a:solidFill>
                  <a:srgbClr val="8F5902"/>
                </a:solidFill>
                <a:latin typeface="Consolas" charset="0"/>
                <a:ea typeface="Consolas" charset="0"/>
                <a:cs typeface="Consolas" charset="0"/>
              </a:rPr>
              <a:t>// Execute the </a:t>
            </a:r>
            <a:r>
              <a:rPr lang="en-US" altLang="fr-FR" sz="900" i="1" dirty="0" err="1">
                <a:solidFill>
                  <a:srgbClr val="8F5902"/>
                </a:solidFill>
                <a:latin typeface="Consolas" charset="0"/>
                <a:ea typeface="Consolas" charset="0"/>
                <a:cs typeface="Consolas" charset="0"/>
              </a:rPr>
              <a:t>SparkSQL</a:t>
            </a:r>
            <a:r>
              <a:rPr lang="en-US" altLang="fr-FR" sz="900" i="1" dirty="0">
                <a:solidFill>
                  <a:srgbClr val="8F5902"/>
                </a:solidFill>
                <a:latin typeface="Consolas" charset="0"/>
                <a:ea typeface="Consolas" charset="0"/>
                <a:cs typeface="Consolas" charset="0"/>
              </a:rPr>
              <a:t> query. The result of the query is a </a:t>
            </a:r>
            <a:r>
              <a:rPr lang="en-US" altLang="fr-FR" sz="900" i="1" dirty="0" err="1">
                <a:solidFill>
                  <a:srgbClr val="8F5902"/>
                </a:solidFill>
                <a:latin typeface="Consolas" charset="0"/>
                <a:ea typeface="Consolas" charset="0"/>
                <a:cs typeface="Consolas" charset="0"/>
              </a:rPr>
              <a:t>DataFrame</a:t>
            </a:r>
            <a:endParaRPr lang="en-US" altLang="fr-FR" sz="900" i="1" dirty="0">
              <a:solidFill>
                <a:srgbClr val="8F5902"/>
              </a:solidFill>
              <a:latin typeface="Consolas" charset="0"/>
              <a:ea typeface="Consolas" charset="0"/>
              <a:cs typeface="Consolas" charset="0"/>
            </a:endParaRPr>
          </a:p>
          <a:p>
            <a:pPr eaLnBrk="1" hangingPunct="1">
              <a:defRPr/>
            </a:pPr>
            <a:r>
              <a:rPr lang="en-US" altLang="fr-FR" sz="900" b="1" dirty="0" err="1">
                <a:solidFill>
                  <a:srgbClr val="204A87"/>
                </a:solidFill>
                <a:latin typeface="Consolas" charset="0"/>
                <a:ea typeface="Consolas" charset="0"/>
                <a:cs typeface="Consolas" charset="0"/>
              </a:rPr>
              <a:t>val</a:t>
            </a:r>
            <a:r>
              <a:rPr lang="en-US" altLang="fr-FR" sz="900" b="1" dirty="0">
                <a:solidFill>
                  <a:srgbClr val="204A87"/>
                </a:solidFill>
                <a:latin typeface="Consolas" charset="0"/>
                <a:ea typeface="Consolas" charset="0"/>
                <a:cs typeface="Consolas" charset="0"/>
              </a:rPr>
              <a:t> </a:t>
            </a:r>
            <a:r>
              <a:rPr lang="en-US" altLang="fr-FR" sz="900" b="1" dirty="0" err="1">
                <a:solidFill>
                  <a:srgbClr val="204A87"/>
                </a:solidFill>
                <a:latin typeface="Consolas" charset="0"/>
                <a:ea typeface="Consolas" charset="0"/>
                <a:cs typeface="Consolas" charset="0"/>
              </a:rPr>
              <a:t>track_count_by_year</a:t>
            </a:r>
            <a:r>
              <a:rPr lang="en-US" altLang="fr-FR" sz="900" b="1" dirty="0">
                <a:solidFill>
                  <a:srgbClr val="204A87"/>
                </a:solidFill>
                <a:latin typeface="Consolas" charset="0"/>
                <a:ea typeface="Consolas" charset="0"/>
                <a:cs typeface="Consolas" charset="0"/>
              </a:rPr>
              <a:t> = </a:t>
            </a:r>
            <a:r>
              <a:rPr lang="en-US" altLang="fr-FR" sz="900" b="1" dirty="0" err="1">
                <a:solidFill>
                  <a:srgbClr val="204A87"/>
                </a:solidFill>
                <a:latin typeface="Consolas" charset="0"/>
                <a:ea typeface="Consolas" charset="0"/>
                <a:cs typeface="Consolas" charset="0"/>
              </a:rPr>
              <a:t>sqlContext.sql</a:t>
            </a:r>
            <a:r>
              <a:rPr lang="en-US" altLang="fr-FR" sz="900" b="1" dirty="0">
                <a:solidFill>
                  <a:srgbClr val="204A87"/>
                </a:solidFill>
                <a:latin typeface="Consolas" charset="0"/>
                <a:ea typeface="Consolas" charset="0"/>
                <a:cs typeface="Consolas" charset="0"/>
              </a:rPr>
              <a:t>("select 'dummy' as dummy, </a:t>
            </a:r>
            <a:r>
              <a:rPr lang="en-US" altLang="fr-FR" sz="900" b="1" dirty="0" err="1">
                <a:solidFill>
                  <a:srgbClr val="204A87"/>
                </a:solidFill>
                <a:latin typeface="Consolas" charset="0"/>
                <a:ea typeface="Consolas" charset="0"/>
                <a:cs typeface="Consolas" charset="0"/>
              </a:rPr>
              <a:t>album_year</a:t>
            </a:r>
            <a:r>
              <a:rPr lang="en-US" altLang="fr-FR" sz="900" b="1" dirty="0">
                <a:solidFill>
                  <a:srgbClr val="204A87"/>
                </a:solidFill>
                <a:latin typeface="Consolas" charset="0"/>
                <a:ea typeface="Consolas" charset="0"/>
                <a:cs typeface="Consolas" charset="0"/>
              </a:rPr>
              <a:t> as year, </a:t>
            </a:r>
          </a:p>
          <a:p>
            <a:pPr eaLnBrk="1" hangingPunct="1">
              <a:defRPr/>
            </a:pPr>
            <a:r>
              <a:rPr lang="en-US" altLang="fr-FR" sz="900" b="1" dirty="0">
                <a:solidFill>
                  <a:srgbClr val="204A87"/>
                </a:solidFill>
                <a:latin typeface="Consolas" charset="0"/>
                <a:ea typeface="Consolas" charset="0"/>
                <a:cs typeface="Consolas" charset="0"/>
              </a:rPr>
              <a:t>	count(*) as </a:t>
            </a:r>
            <a:r>
              <a:rPr lang="en-US" altLang="fr-FR" sz="900" b="1" dirty="0" err="1">
                <a:solidFill>
                  <a:srgbClr val="204A87"/>
                </a:solidFill>
                <a:latin typeface="Consolas" charset="0"/>
                <a:ea typeface="Consolas" charset="0"/>
                <a:cs typeface="Consolas" charset="0"/>
              </a:rPr>
              <a:t>track_count</a:t>
            </a:r>
            <a:r>
              <a:rPr lang="en-US" altLang="fr-FR" sz="900" b="1" dirty="0">
                <a:solidFill>
                  <a:srgbClr val="204A87"/>
                </a:solidFill>
                <a:latin typeface="Consolas" charset="0"/>
                <a:ea typeface="Consolas" charset="0"/>
                <a:cs typeface="Consolas" charset="0"/>
              </a:rPr>
              <a:t> </a:t>
            </a:r>
          </a:p>
          <a:p>
            <a:pPr eaLnBrk="1" hangingPunct="1">
              <a:defRPr/>
            </a:pPr>
            <a:r>
              <a:rPr lang="en-US" altLang="fr-FR" sz="900" b="1" dirty="0">
                <a:solidFill>
                  <a:srgbClr val="204A87"/>
                </a:solidFill>
                <a:latin typeface="Consolas" charset="0"/>
                <a:ea typeface="Consolas" charset="0"/>
                <a:cs typeface="Consolas" charset="0"/>
              </a:rPr>
              <a:t>	from </a:t>
            </a:r>
            <a:r>
              <a:rPr lang="en-US" altLang="fr-FR" sz="900" b="1" dirty="0" err="1">
                <a:solidFill>
                  <a:srgbClr val="204A87"/>
                </a:solidFill>
                <a:latin typeface="Consolas" charset="0"/>
                <a:ea typeface="Consolas" charset="0"/>
                <a:cs typeface="Consolas" charset="0"/>
              </a:rPr>
              <a:t>tmp_tracks_by_album</a:t>
            </a:r>
            <a:r>
              <a:rPr lang="en-US" altLang="fr-FR" sz="900" b="1" dirty="0">
                <a:solidFill>
                  <a:srgbClr val="204A87"/>
                </a:solidFill>
                <a:latin typeface="Consolas" charset="0"/>
                <a:ea typeface="Consolas" charset="0"/>
                <a:cs typeface="Consolas" charset="0"/>
              </a:rPr>
              <a:t> </a:t>
            </a:r>
          </a:p>
          <a:p>
            <a:pPr eaLnBrk="1" hangingPunct="1">
              <a:defRPr/>
            </a:pPr>
            <a:r>
              <a:rPr lang="en-US" altLang="fr-FR" sz="900" b="1" dirty="0">
                <a:solidFill>
                  <a:srgbClr val="204A87"/>
                </a:solidFill>
                <a:latin typeface="Consolas" charset="0"/>
                <a:ea typeface="Consolas" charset="0"/>
                <a:cs typeface="Consolas" charset="0"/>
              </a:rPr>
              <a:t>	group by </a:t>
            </a:r>
            <a:r>
              <a:rPr lang="en-US" altLang="fr-FR" sz="900" b="1" dirty="0" err="1">
                <a:solidFill>
                  <a:srgbClr val="204A87"/>
                </a:solidFill>
                <a:latin typeface="Consolas" charset="0"/>
                <a:ea typeface="Consolas" charset="0"/>
                <a:cs typeface="Consolas" charset="0"/>
              </a:rPr>
              <a:t>album_year</a:t>
            </a:r>
            <a:r>
              <a:rPr lang="en-US" altLang="fr-FR" sz="900" b="1" dirty="0">
                <a:solidFill>
                  <a:srgbClr val="204A87"/>
                </a:solidFill>
                <a:latin typeface="Consolas" charset="0"/>
                <a:ea typeface="Consolas" charset="0"/>
                <a:cs typeface="Consolas" charset="0"/>
              </a:rPr>
              <a:t>")</a:t>
            </a:r>
          </a:p>
          <a:p>
            <a:pPr eaLnBrk="1" hangingPunct="1">
              <a:defRPr/>
            </a:pPr>
            <a:endParaRPr lang="en-US" altLang="fr-FR" sz="900" b="1" dirty="0">
              <a:solidFill>
                <a:srgbClr val="204A87"/>
              </a:solidFill>
              <a:latin typeface="Consolas" charset="0"/>
              <a:ea typeface="Consolas" charset="0"/>
              <a:cs typeface="Consolas" charset="0"/>
            </a:endParaRPr>
          </a:p>
          <a:p>
            <a:pPr eaLnBrk="1" hangingPunct="1">
              <a:defRPr/>
            </a:pPr>
            <a:r>
              <a:rPr lang="en-US" altLang="fr-FR" sz="900" i="1" dirty="0">
                <a:solidFill>
                  <a:srgbClr val="8F5902"/>
                </a:solidFill>
                <a:latin typeface="Consolas" charset="0"/>
                <a:ea typeface="Consolas" charset="0"/>
                <a:cs typeface="Consolas" charset="0"/>
              </a:rPr>
              <a:t>// Register the </a:t>
            </a:r>
            <a:r>
              <a:rPr lang="en-US" altLang="fr-FR" sz="900" i="1" dirty="0" err="1">
                <a:solidFill>
                  <a:srgbClr val="8F5902"/>
                </a:solidFill>
                <a:latin typeface="Consolas" charset="0"/>
                <a:ea typeface="Consolas" charset="0"/>
                <a:cs typeface="Consolas" charset="0"/>
              </a:rPr>
              <a:t>DataFrame</a:t>
            </a:r>
            <a:r>
              <a:rPr lang="en-US" altLang="fr-FR" sz="900" i="1" dirty="0">
                <a:solidFill>
                  <a:srgbClr val="8F5902"/>
                </a:solidFill>
                <a:latin typeface="Consolas" charset="0"/>
                <a:ea typeface="Consolas" charset="0"/>
                <a:cs typeface="Consolas" charset="0"/>
              </a:rPr>
              <a:t> as a </a:t>
            </a:r>
            <a:r>
              <a:rPr lang="en-US" altLang="fr-FR" sz="900" i="1" dirty="0" err="1">
                <a:solidFill>
                  <a:srgbClr val="8F5902"/>
                </a:solidFill>
                <a:latin typeface="Consolas" charset="0"/>
                <a:ea typeface="Consolas" charset="0"/>
                <a:cs typeface="Consolas" charset="0"/>
              </a:rPr>
              <a:t>SparkSQL</a:t>
            </a:r>
            <a:r>
              <a:rPr lang="en-US" altLang="fr-FR" sz="900" i="1" dirty="0">
                <a:solidFill>
                  <a:srgbClr val="8F5902"/>
                </a:solidFill>
                <a:latin typeface="Consolas" charset="0"/>
                <a:ea typeface="Consolas" charset="0"/>
                <a:cs typeface="Consolas" charset="0"/>
              </a:rPr>
              <a:t> alias</a:t>
            </a:r>
            <a:endParaRPr lang="en-US" altLang="fr-FR" sz="900" b="1" dirty="0">
              <a:solidFill>
                <a:srgbClr val="204A87"/>
              </a:solidFill>
              <a:latin typeface="Consolas" charset="0"/>
              <a:ea typeface="Consolas" charset="0"/>
              <a:cs typeface="Consolas" charset="0"/>
            </a:endParaRPr>
          </a:p>
          <a:p>
            <a:pPr eaLnBrk="1" hangingPunct="1">
              <a:defRPr/>
            </a:pPr>
            <a:r>
              <a:rPr lang="en-US" altLang="fr-FR" sz="900" b="1" dirty="0" err="1">
                <a:solidFill>
                  <a:srgbClr val="204A87"/>
                </a:solidFill>
                <a:latin typeface="Consolas" charset="0"/>
                <a:ea typeface="Consolas" charset="0"/>
                <a:cs typeface="Consolas" charset="0"/>
              </a:rPr>
              <a:t>track_count_by_year.registerTempTable</a:t>
            </a:r>
            <a:r>
              <a:rPr lang="en-US" altLang="fr-FR" sz="900" b="1" dirty="0">
                <a:solidFill>
                  <a:srgbClr val="204A87"/>
                </a:solidFill>
                <a:latin typeface="Consolas" charset="0"/>
                <a:ea typeface="Consolas" charset="0"/>
                <a:cs typeface="Consolas" charset="0"/>
              </a:rPr>
              <a:t>("</a:t>
            </a:r>
            <a:r>
              <a:rPr lang="en-US" altLang="fr-FR" sz="900" b="1" dirty="0" err="1">
                <a:solidFill>
                  <a:srgbClr val="204A87"/>
                </a:solidFill>
                <a:latin typeface="Consolas" charset="0"/>
                <a:ea typeface="Consolas" charset="0"/>
                <a:cs typeface="Consolas" charset="0"/>
              </a:rPr>
              <a:t>tmp_track_count_by_year</a:t>
            </a:r>
            <a:r>
              <a:rPr lang="en-US" altLang="fr-FR" sz="900" b="1" dirty="0">
                <a:solidFill>
                  <a:srgbClr val="204A87"/>
                </a:solidFill>
                <a:latin typeface="Consolas" charset="0"/>
                <a:ea typeface="Consolas" charset="0"/>
                <a:cs typeface="Consolas" charset="0"/>
              </a:rPr>
              <a:t>”)</a:t>
            </a:r>
          </a:p>
          <a:p>
            <a:pPr eaLnBrk="1" hangingPunct="1">
              <a:defRPr/>
            </a:pPr>
            <a:endParaRPr lang="en-US" altLang="fr-FR" sz="900" b="1" dirty="0">
              <a:solidFill>
                <a:srgbClr val="204A87"/>
              </a:solidFill>
              <a:latin typeface="Consolas" charset="0"/>
              <a:ea typeface="Consolas" charset="0"/>
              <a:cs typeface="Consolas" charset="0"/>
            </a:endParaRPr>
          </a:p>
          <a:p>
            <a:pPr eaLnBrk="1" hangingPunct="1">
              <a:defRPr/>
            </a:pPr>
            <a:r>
              <a:rPr lang="en-US" altLang="fr-FR" sz="900" i="1" dirty="0">
                <a:solidFill>
                  <a:srgbClr val="8F5902"/>
                </a:solidFill>
                <a:latin typeface="Consolas" charset="0"/>
                <a:ea typeface="Consolas" charset="0"/>
                <a:cs typeface="Consolas" charset="0"/>
              </a:rPr>
              <a:t>// Save the </a:t>
            </a:r>
            <a:r>
              <a:rPr lang="en-US" altLang="fr-FR" sz="900" i="1" dirty="0" err="1">
                <a:solidFill>
                  <a:srgbClr val="8F5902"/>
                </a:solidFill>
                <a:latin typeface="Consolas" charset="0"/>
                <a:ea typeface="Consolas" charset="0"/>
                <a:cs typeface="Consolas" charset="0"/>
              </a:rPr>
              <a:t>DataFrame</a:t>
            </a:r>
            <a:r>
              <a:rPr lang="en-US" altLang="fr-FR" sz="900" i="1" dirty="0">
                <a:solidFill>
                  <a:srgbClr val="8F5902"/>
                </a:solidFill>
                <a:latin typeface="Consolas" charset="0"/>
                <a:ea typeface="Consolas" charset="0"/>
                <a:cs typeface="Consolas" charset="0"/>
              </a:rPr>
              <a:t> using </a:t>
            </a:r>
            <a:r>
              <a:rPr lang="en-US" altLang="fr-FR" sz="900" i="1" dirty="0" err="1">
                <a:solidFill>
                  <a:srgbClr val="8F5902"/>
                </a:solidFill>
                <a:latin typeface="Consolas" charset="0"/>
                <a:ea typeface="Consolas" charset="0"/>
                <a:cs typeface="Consolas" charset="0"/>
              </a:rPr>
              <a:t>SparkSQL</a:t>
            </a:r>
            <a:r>
              <a:rPr lang="en-US" altLang="fr-FR" sz="900" i="1" dirty="0">
                <a:solidFill>
                  <a:srgbClr val="8F5902"/>
                </a:solidFill>
                <a:latin typeface="Consolas" charset="0"/>
                <a:ea typeface="Consolas" charset="0"/>
                <a:cs typeface="Consolas" charset="0"/>
              </a:rPr>
              <a:t> Insert into</a:t>
            </a:r>
            <a:endParaRPr lang="en-US" altLang="fr-FR" sz="900" b="1" dirty="0">
              <a:solidFill>
                <a:srgbClr val="204A87"/>
              </a:solidFill>
              <a:latin typeface="Consolas" charset="0"/>
              <a:ea typeface="Consolas" charset="0"/>
              <a:cs typeface="Consolas" charset="0"/>
            </a:endParaRPr>
          </a:p>
          <a:p>
            <a:pPr eaLnBrk="1" hangingPunct="1">
              <a:defRPr/>
            </a:pPr>
            <a:r>
              <a:rPr lang="en-US" altLang="fr-FR" sz="900" b="1" dirty="0" err="1">
                <a:solidFill>
                  <a:srgbClr val="204A87"/>
                </a:solidFill>
                <a:latin typeface="Consolas" charset="0"/>
                <a:ea typeface="Consolas" charset="0"/>
                <a:cs typeface="Consolas" charset="0"/>
              </a:rPr>
              <a:t>sqlContext.sql</a:t>
            </a:r>
            <a:r>
              <a:rPr lang="en-US" altLang="fr-FR" sz="900" b="1" dirty="0">
                <a:solidFill>
                  <a:srgbClr val="204A87"/>
                </a:solidFill>
                <a:latin typeface="Consolas" charset="0"/>
                <a:ea typeface="Consolas" charset="0"/>
                <a:cs typeface="Consolas" charset="0"/>
              </a:rPr>
              <a:t>("insert into table </a:t>
            </a:r>
            <a:r>
              <a:rPr lang="en-US" altLang="fr-FR" sz="900" b="1" dirty="0" err="1">
                <a:solidFill>
                  <a:srgbClr val="204A87"/>
                </a:solidFill>
                <a:latin typeface="Consolas" charset="0"/>
                <a:ea typeface="Consolas" charset="0"/>
                <a:cs typeface="Consolas" charset="0"/>
              </a:rPr>
              <a:t>music.tracks_by_year</a:t>
            </a:r>
            <a:r>
              <a:rPr lang="en-US" altLang="fr-FR" sz="900" b="1" dirty="0">
                <a:solidFill>
                  <a:srgbClr val="204A87"/>
                </a:solidFill>
                <a:latin typeface="Consolas" charset="0"/>
                <a:ea typeface="Consolas" charset="0"/>
                <a:cs typeface="Consolas" charset="0"/>
              </a:rPr>
              <a:t> select dummy, </a:t>
            </a:r>
            <a:r>
              <a:rPr lang="en-US" altLang="fr-FR" sz="900" b="1" dirty="0" err="1">
                <a:solidFill>
                  <a:srgbClr val="204A87"/>
                </a:solidFill>
                <a:latin typeface="Consolas" charset="0"/>
                <a:ea typeface="Consolas" charset="0"/>
                <a:cs typeface="Consolas" charset="0"/>
              </a:rPr>
              <a:t>track_count</a:t>
            </a:r>
            <a:r>
              <a:rPr lang="en-US" altLang="fr-FR" sz="900" b="1" dirty="0">
                <a:solidFill>
                  <a:srgbClr val="204A87"/>
                </a:solidFill>
                <a:latin typeface="Consolas" charset="0"/>
                <a:ea typeface="Consolas" charset="0"/>
                <a:cs typeface="Consolas" charset="0"/>
              </a:rPr>
              <a:t>, year from </a:t>
            </a:r>
            <a:r>
              <a:rPr lang="en-US" altLang="fr-FR" sz="900" b="1" dirty="0" err="1">
                <a:solidFill>
                  <a:srgbClr val="204A87"/>
                </a:solidFill>
                <a:latin typeface="Consolas" charset="0"/>
                <a:ea typeface="Consolas" charset="0"/>
                <a:cs typeface="Consolas" charset="0"/>
              </a:rPr>
              <a:t>tmp_track_count_by_year</a:t>
            </a:r>
            <a:r>
              <a:rPr lang="en-US" altLang="fr-FR" sz="900" b="1" dirty="0">
                <a:solidFill>
                  <a:srgbClr val="204A87"/>
                </a:solidFill>
                <a:latin typeface="Consolas" charset="0"/>
                <a:ea typeface="Consolas" charset="0"/>
                <a:cs typeface="Consolas" charset="0"/>
              </a:rPr>
              <a:t>")</a:t>
            </a:r>
          </a:p>
        </p:txBody>
      </p:sp>
      <p:sp>
        <p:nvSpPr>
          <p:cNvPr id="5" name="Title 3"/>
          <p:cNvSpPr txBox="1">
            <a:spLocks/>
          </p:cNvSpPr>
          <p:nvPr/>
        </p:nvSpPr>
        <p:spPr>
          <a:xfrm>
            <a:off x="381000" y="200026"/>
            <a:ext cx="7544153" cy="369332"/>
          </a:xfrm>
          <a:prstGeom prst="rect">
            <a:avLst/>
          </a:prstGeom>
        </p:spPr>
        <p:txBody>
          <a:bodyPr vert="horz" lIns="0" tIns="0" bIns="0" anchor="t" anchorCtr="0">
            <a:normAutofit fontScale="97500"/>
          </a:bodyPr>
          <a:lstStyle>
            <a:lvl1pPr algn="l" rtl="0" eaLnBrk="1" latinLnBrk="0" hangingPunct="1">
              <a:spcBef>
                <a:spcPct val="0"/>
              </a:spcBef>
              <a:buNone/>
              <a:defRPr kumimoji="0" sz="2025" b="0" kern="1200">
                <a:solidFill>
                  <a:srgbClr val="237A97"/>
                </a:solidFill>
                <a:latin typeface="Helvetica"/>
                <a:ea typeface="+mj-ea"/>
                <a:cs typeface="Helvetica"/>
              </a:defRPr>
            </a:lvl1pPr>
          </a:lstStyle>
          <a:p>
            <a:pPr defTabSz="914400"/>
            <a:r>
              <a:rPr lang="fr-FR" altLang="fr-FR" sz="2400" dirty="0">
                <a:solidFill>
                  <a:schemeClr val="accent2"/>
                </a:solidFill>
                <a:ea typeface="ＭＳ Ｐゴシック" charset="-128"/>
              </a:rPr>
              <a:t>Usage of </a:t>
            </a:r>
            <a:r>
              <a:rPr lang="fr-FR" altLang="fr-FR" sz="2400" dirty="0" err="1">
                <a:solidFill>
                  <a:schemeClr val="accent2"/>
                </a:solidFill>
                <a:ea typeface="ＭＳ Ｐゴシック" charset="-128"/>
              </a:rPr>
              <a:t>Spark</a:t>
            </a:r>
            <a:r>
              <a:rPr lang="fr-FR" altLang="fr-FR" sz="2400" dirty="0">
                <a:solidFill>
                  <a:schemeClr val="accent2"/>
                </a:solidFill>
                <a:ea typeface="ＭＳ Ｐゴシック" charset="-128"/>
              </a:rPr>
              <a:t> </a:t>
            </a:r>
            <a:r>
              <a:rPr lang="fr-FR" altLang="fr-FR" sz="2400" dirty="0" smtClean="0">
                <a:solidFill>
                  <a:schemeClr val="accent2"/>
                </a:solidFill>
                <a:ea typeface="ＭＳ Ｐゴシック" charset="-128"/>
              </a:rPr>
              <a:t>SQL</a:t>
            </a:r>
            <a:endParaRPr lang="en-US" dirty="0"/>
          </a:p>
        </p:txBody>
      </p:sp>
    </p:spTree>
    <p:extLst>
      <p:ext uri="{BB962C8B-B14F-4D97-AF65-F5344CB8AC3E}">
        <p14:creationId xmlns:p14="http://schemas.microsoft.com/office/powerpoint/2010/main" val="1906459063"/>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Hands On Setup</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6</a:t>
            </a:fld>
            <a:endParaRPr lang="en-US"/>
          </a:p>
        </p:txBody>
      </p:sp>
      <p:sp>
        <p:nvSpPr>
          <p:cNvPr id="7" name="Content Placeholder 6"/>
          <p:cNvSpPr>
            <a:spLocks noGrp="1"/>
          </p:cNvSpPr>
          <p:nvPr>
            <p:ph sz="quarter" idx="1"/>
          </p:nvPr>
        </p:nvSpPr>
        <p:spPr>
          <a:xfrm>
            <a:off x="381000" y="914400"/>
            <a:ext cx="8215713" cy="3979308"/>
          </a:xfrm>
        </p:spPr>
        <p:txBody>
          <a:bodyPr>
            <a:normAutofit/>
          </a:bodyPr>
          <a:lstStyle/>
          <a:p>
            <a:endParaRPr lang="en-US" sz="2400" dirty="0"/>
          </a:p>
          <a:p>
            <a:r>
              <a:rPr lang="en-US" sz="2400" dirty="0" smtClean="0"/>
              <a:t>Full hands-on steps and materials are here:</a:t>
            </a:r>
          </a:p>
          <a:p>
            <a:r>
              <a:rPr lang="en-US" sz="2400" dirty="0" smtClean="0">
                <a:solidFill>
                  <a:srgbClr val="007B98"/>
                </a:solidFill>
              </a:rPr>
              <a:t>https</a:t>
            </a:r>
            <a:r>
              <a:rPr lang="en-US" sz="2400" dirty="0">
                <a:solidFill>
                  <a:srgbClr val="007B98"/>
                </a:solidFill>
              </a:rPr>
              <a:t>://</a:t>
            </a:r>
            <a:r>
              <a:rPr lang="en-US" sz="2400" dirty="0" err="1" smtClean="0">
                <a:solidFill>
                  <a:srgbClr val="007B98"/>
                </a:solidFill>
              </a:rPr>
              <a:t>github.com</a:t>
            </a:r>
            <a:r>
              <a:rPr lang="en-US" sz="2400" dirty="0" smtClean="0">
                <a:solidFill>
                  <a:srgbClr val="007B98"/>
                </a:solidFill>
              </a:rPr>
              <a:t>/</a:t>
            </a:r>
            <a:r>
              <a:rPr lang="en-US" sz="2400" dirty="0" err="1" smtClean="0">
                <a:solidFill>
                  <a:srgbClr val="007B98"/>
                </a:solidFill>
              </a:rPr>
              <a:t>VincentPoncet</a:t>
            </a:r>
            <a:r>
              <a:rPr lang="en-US" sz="2400" dirty="0" smtClean="0">
                <a:solidFill>
                  <a:srgbClr val="007B98"/>
                </a:solidFill>
              </a:rPr>
              <a:t>/</a:t>
            </a:r>
            <a:r>
              <a:rPr lang="en-US" sz="2400" dirty="0" err="1" smtClean="0">
                <a:solidFill>
                  <a:srgbClr val="007B98"/>
                </a:solidFill>
              </a:rPr>
              <a:t>DataStaxDay</a:t>
            </a:r>
            <a:endParaRPr lang="en-US" sz="2400" dirty="0">
              <a:solidFill>
                <a:srgbClr val="007B98"/>
              </a:solidFill>
            </a:endParaRPr>
          </a:p>
          <a:p>
            <a:endParaRPr lang="en-US" sz="2400" dirty="0" smtClean="0"/>
          </a:p>
          <a:p>
            <a:r>
              <a:rPr lang="en-US" sz="2400" dirty="0" smtClean="0"/>
              <a:t>Follow the steps in the Logistics section to get set up</a:t>
            </a:r>
          </a:p>
          <a:p>
            <a:endParaRPr lang="en-US" sz="2400" dirty="0"/>
          </a:p>
          <a:p>
            <a:r>
              <a:rPr lang="en-US" sz="2400" dirty="0" smtClean="0"/>
              <a:t>This slide </a:t>
            </a:r>
            <a:r>
              <a:rPr lang="en-US" sz="2400" dirty="0"/>
              <a:t>deck will be sent out after the </a:t>
            </a:r>
            <a:r>
              <a:rPr lang="en-US" sz="2400" dirty="0" smtClean="0"/>
              <a:t>session</a:t>
            </a:r>
            <a:endParaRPr lang="en-US" sz="2400" dirty="0"/>
          </a:p>
        </p:txBody>
      </p:sp>
    </p:spTree>
    <p:extLst>
      <p:ext uri="{BB962C8B-B14F-4D97-AF65-F5344CB8AC3E}">
        <p14:creationId xmlns:p14="http://schemas.microsoft.com/office/powerpoint/2010/main" val="31074525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40656" y="1113235"/>
            <a:ext cx="5940029" cy="3835003"/>
          </a:xfrm>
        </p:spPr>
        <p:txBody>
          <a:bodyPr>
            <a:normAutofit fontScale="92500" lnSpcReduction="10000"/>
          </a:bodyPr>
          <a:lstStyle/>
          <a:p>
            <a:pPr>
              <a:lnSpc>
                <a:spcPct val="150000"/>
              </a:lnSpc>
              <a:defRPr/>
            </a:pPr>
            <a:r>
              <a:rPr lang="fr-FR" sz="1350" dirty="0"/>
              <a:t> </a:t>
            </a:r>
            <a:r>
              <a:rPr lang="fr-FR" sz="1350" dirty="0" err="1"/>
              <a:t>Easy</a:t>
            </a:r>
            <a:r>
              <a:rPr lang="fr-FR" sz="1350" dirty="0"/>
              <a:t> setup and config</a:t>
            </a:r>
          </a:p>
          <a:p>
            <a:pPr lvl="1">
              <a:lnSpc>
                <a:spcPct val="150000"/>
              </a:lnSpc>
              <a:defRPr/>
            </a:pPr>
            <a:r>
              <a:rPr lang="fr-FR" sz="1181" dirty="0"/>
              <a:t> No </a:t>
            </a:r>
            <a:r>
              <a:rPr lang="fr-FR" sz="1181" dirty="0" err="1"/>
              <a:t>need</a:t>
            </a:r>
            <a:r>
              <a:rPr lang="fr-FR" sz="1181" dirty="0"/>
              <a:t> to setup a </a:t>
            </a:r>
            <a:r>
              <a:rPr lang="fr-FR" sz="1181" dirty="0" err="1"/>
              <a:t>separate</a:t>
            </a:r>
            <a:r>
              <a:rPr lang="fr-FR" sz="1181" dirty="0"/>
              <a:t> </a:t>
            </a:r>
            <a:r>
              <a:rPr lang="fr-FR" sz="1181" dirty="0" err="1"/>
              <a:t>Spark</a:t>
            </a:r>
            <a:r>
              <a:rPr lang="fr-FR" sz="1181" dirty="0"/>
              <a:t> cluster</a:t>
            </a:r>
          </a:p>
          <a:p>
            <a:pPr lvl="1">
              <a:lnSpc>
                <a:spcPct val="150000"/>
              </a:lnSpc>
              <a:defRPr/>
            </a:pPr>
            <a:r>
              <a:rPr lang="fr-FR" sz="1181" dirty="0"/>
              <a:t> No </a:t>
            </a:r>
            <a:r>
              <a:rPr lang="fr-FR" sz="1181" dirty="0" err="1"/>
              <a:t>need</a:t>
            </a:r>
            <a:r>
              <a:rPr lang="fr-FR" sz="1181" dirty="0"/>
              <a:t> to </a:t>
            </a:r>
            <a:r>
              <a:rPr lang="fr-FR" sz="1181" dirty="0" err="1"/>
              <a:t>tweak</a:t>
            </a:r>
            <a:r>
              <a:rPr lang="fr-FR" sz="1181" dirty="0"/>
              <a:t> </a:t>
            </a:r>
            <a:r>
              <a:rPr lang="fr-FR" sz="1181" dirty="0" err="1"/>
              <a:t>classpaths</a:t>
            </a:r>
            <a:r>
              <a:rPr lang="fr-FR" sz="1181" dirty="0"/>
              <a:t> or config files</a:t>
            </a:r>
          </a:p>
          <a:p>
            <a:pPr marL="0" indent="0">
              <a:lnSpc>
                <a:spcPct val="150000"/>
              </a:lnSpc>
              <a:defRPr/>
            </a:pPr>
            <a:r>
              <a:rPr lang="fr-FR" sz="1350" dirty="0"/>
              <a:t> </a:t>
            </a:r>
          </a:p>
          <a:p>
            <a:pPr>
              <a:lnSpc>
                <a:spcPct val="150000"/>
              </a:lnSpc>
              <a:defRPr/>
            </a:pPr>
            <a:r>
              <a:rPr lang="fr-FR" sz="1350" dirty="0"/>
              <a:t> High </a:t>
            </a:r>
            <a:r>
              <a:rPr lang="fr-FR" sz="1350" dirty="0" err="1"/>
              <a:t>availability</a:t>
            </a:r>
            <a:r>
              <a:rPr lang="fr-FR" sz="1350" dirty="0"/>
              <a:t> of </a:t>
            </a:r>
            <a:r>
              <a:rPr lang="fr-FR" sz="1350" dirty="0" err="1"/>
              <a:t>Spark</a:t>
            </a:r>
            <a:r>
              <a:rPr lang="fr-FR" sz="1350" dirty="0"/>
              <a:t> Master </a:t>
            </a:r>
          </a:p>
          <a:p>
            <a:pPr marL="0" indent="0">
              <a:lnSpc>
                <a:spcPct val="150000"/>
              </a:lnSpc>
              <a:defRPr/>
            </a:pPr>
            <a:r>
              <a:rPr lang="fr-FR" sz="1350" dirty="0"/>
              <a:t> </a:t>
            </a:r>
          </a:p>
          <a:p>
            <a:pPr>
              <a:lnSpc>
                <a:spcPct val="150000"/>
              </a:lnSpc>
              <a:defRPr/>
            </a:pPr>
            <a:r>
              <a:rPr lang="fr-FR" sz="1350" dirty="0"/>
              <a:t> Enterprise </a:t>
            </a:r>
            <a:r>
              <a:rPr lang="fr-FR" sz="1350" dirty="0" err="1"/>
              <a:t>security</a:t>
            </a:r>
            <a:endParaRPr lang="fr-FR" sz="1350" dirty="0"/>
          </a:p>
          <a:p>
            <a:pPr lvl="1">
              <a:lnSpc>
                <a:spcPct val="150000"/>
              </a:lnSpc>
              <a:defRPr/>
            </a:pPr>
            <a:r>
              <a:rPr lang="fr-FR" sz="1181" dirty="0"/>
              <a:t> </a:t>
            </a:r>
            <a:r>
              <a:rPr lang="fr-FR" sz="1181" dirty="0" err="1"/>
              <a:t>Password</a:t>
            </a:r>
            <a:r>
              <a:rPr lang="fr-FR" sz="1181" dirty="0"/>
              <a:t> / </a:t>
            </a:r>
            <a:r>
              <a:rPr lang="fr-FR" sz="1181" dirty="0" err="1"/>
              <a:t>Kerberos</a:t>
            </a:r>
            <a:r>
              <a:rPr lang="fr-FR" sz="1181" dirty="0"/>
              <a:t> / LDAP </a:t>
            </a:r>
            <a:r>
              <a:rPr lang="fr-FR" sz="1181" dirty="0" err="1"/>
              <a:t>authentication</a:t>
            </a:r>
            <a:endParaRPr lang="fr-FR" sz="1181" dirty="0"/>
          </a:p>
          <a:p>
            <a:pPr lvl="1">
              <a:lnSpc>
                <a:spcPct val="150000"/>
              </a:lnSpc>
              <a:defRPr/>
            </a:pPr>
            <a:r>
              <a:rPr lang="fr-FR" sz="1181" dirty="0"/>
              <a:t> SSL for all </a:t>
            </a:r>
            <a:r>
              <a:rPr lang="fr-FR" sz="1181" dirty="0" err="1"/>
              <a:t>Spark</a:t>
            </a:r>
            <a:r>
              <a:rPr lang="fr-FR" sz="1181" dirty="0"/>
              <a:t> to Cassandra connections</a:t>
            </a:r>
          </a:p>
          <a:p>
            <a:pPr>
              <a:lnSpc>
                <a:spcPct val="150000"/>
              </a:lnSpc>
              <a:defRPr/>
            </a:pPr>
            <a:endParaRPr lang="fr-FR" sz="1350" dirty="0"/>
          </a:p>
          <a:p>
            <a:pPr>
              <a:lnSpc>
                <a:spcPct val="150000"/>
              </a:lnSpc>
              <a:defRPr/>
            </a:pPr>
            <a:r>
              <a:rPr lang="fr-FR" sz="1350" dirty="0"/>
              <a:t> </a:t>
            </a:r>
            <a:r>
              <a:rPr lang="fr-FR" sz="1350" dirty="0" err="1"/>
              <a:t>Included</a:t>
            </a:r>
            <a:r>
              <a:rPr lang="fr-FR" sz="1350" dirty="0"/>
              <a:t> support of Apache </a:t>
            </a:r>
            <a:r>
              <a:rPr lang="fr-FR" sz="1350" dirty="0" err="1"/>
              <a:t>Spark</a:t>
            </a:r>
            <a:r>
              <a:rPr lang="fr-FR" sz="1350" dirty="0"/>
              <a:t> in DSE Max </a:t>
            </a:r>
            <a:r>
              <a:rPr lang="fr-FR" sz="1350" dirty="0" err="1"/>
              <a:t>subscription</a:t>
            </a:r>
            <a:endParaRPr lang="fr-FR" sz="1350" dirty="0"/>
          </a:p>
        </p:txBody>
      </p:sp>
      <p:sp>
        <p:nvSpPr>
          <p:cNvPr id="4" name="Title 3"/>
          <p:cNvSpPr txBox="1">
            <a:spLocks/>
          </p:cNvSpPr>
          <p:nvPr/>
        </p:nvSpPr>
        <p:spPr>
          <a:xfrm>
            <a:off x="381000" y="200026"/>
            <a:ext cx="7544153" cy="369332"/>
          </a:xfrm>
          <a:prstGeom prst="rect">
            <a:avLst/>
          </a:prstGeom>
        </p:spPr>
        <p:txBody>
          <a:bodyPr vert="horz" lIns="0" tIns="0" bIns="0" anchor="t" anchorCtr="0">
            <a:normAutofit fontScale="97500"/>
          </a:bodyPr>
          <a:lstStyle>
            <a:lvl1pPr algn="l" rtl="0" eaLnBrk="1" latinLnBrk="0" hangingPunct="1">
              <a:spcBef>
                <a:spcPct val="0"/>
              </a:spcBef>
              <a:buNone/>
              <a:defRPr kumimoji="0" sz="2025" b="0" kern="1200">
                <a:solidFill>
                  <a:srgbClr val="237A97"/>
                </a:solidFill>
                <a:latin typeface="Helvetica"/>
                <a:ea typeface="+mj-ea"/>
                <a:cs typeface="Helvetica"/>
              </a:defRPr>
            </a:lvl1pPr>
          </a:lstStyle>
          <a:p>
            <a:pPr defTabSz="914400"/>
            <a:r>
              <a:rPr lang="fr-FR" altLang="fr-FR" sz="2400" dirty="0" err="1">
                <a:solidFill>
                  <a:schemeClr val="accent2"/>
                </a:solidFill>
                <a:ea typeface="ＭＳ Ｐゴシック" charset="-128"/>
              </a:rPr>
              <a:t>DataStax</a:t>
            </a:r>
            <a:r>
              <a:rPr lang="fr-FR" altLang="fr-FR" sz="2400" dirty="0">
                <a:solidFill>
                  <a:schemeClr val="accent2"/>
                </a:solidFill>
                <a:ea typeface="ＭＳ Ｐゴシック" charset="-128"/>
              </a:rPr>
              <a:t> Enterprise Max - </a:t>
            </a:r>
            <a:r>
              <a:rPr lang="fr-FR" altLang="fr-FR" sz="2400" dirty="0" err="1">
                <a:solidFill>
                  <a:schemeClr val="accent2"/>
                </a:solidFill>
                <a:ea typeface="ＭＳ Ｐゴシック" charset="-128"/>
              </a:rPr>
              <a:t>Spark</a:t>
            </a:r>
            <a:r>
              <a:rPr lang="fr-FR" altLang="fr-FR" sz="2400" dirty="0">
                <a:solidFill>
                  <a:schemeClr val="accent2"/>
                </a:solidFill>
                <a:ea typeface="ＭＳ Ｐゴシック" charset="-128"/>
              </a:rPr>
              <a:t> </a:t>
            </a:r>
            <a:r>
              <a:rPr lang="fr-FR" altLang="fr-FR" sz="2400" dirty="0" err="1">
                <a:solidFill>
                  <a:schemeClr val="accent2"/>
                </a:solidFill>
                <a:ea typeface="ＭＳ Ｐゴシック" charset="-128"/>
              </a:rPr>
              <a:t>Special</a:t>
            </a:r>
            <a:r>
              <a:rPr lang="fr-FR" altLang="fr-FR" sz="2400" dirty="0">
                <a:solidFill>
                  <a:schemeClr val="accent2"/>
                </a:solidFill>
                <a:ea typeface="ＭＳ Ｐゴシック" charset="-128"/>
              </a:rPr>
              <a:t> </a:t>
            </a:r>
            <a:r>
              <a:rPr lang="fr-FR" altLang="fr-FR" sz="2400" dirty="0" err="1" smtClean="0">
                <a:solidFill>
                  <a:schemeClr val="accent2"/>
                </a:solidFill>
                <a:ea typeface="ＭＳ Ｐゴシック" charset="-128"/>
              </a:rPr>
              <a:t>Features</a:t>
            </a:r>
            <a:endParaRPr lang="en-US" dirty="0"/>
          </a:p>
        </p:txBody>
      </p:sp>
    </p:spTree>
    <p:extLst>
      <p:ext uri="{BB962C8B-B14F-4D97-AF65-F5344CB8AC3E}">
        <p14:creationId xmlns:p14="http://schemas.microsoft.com/office/powerpoint/2010/main" val="1461303496"/>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Picture 2" descr="Screen Shot 2014-11-13 at 09.31.16.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48150" y="1326357"/>
            <a:ext cx="3617119" cy="2794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1214438" y="1273969"/>
            <a:ext cx="3951685"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p>
            <a:pPr marL="81008" indent="-81008">
              <a:lnSpc>
                <a:spcPct val="150000"/>
              </a:lnSpc>
              <a:buClr>
                <a:schemeClr val="tx1"/>
              </a:buClr>
              <a:buFont typeface="Wingdings" charset="2"/>
              <a:buChar char="§"/>
              <a:defRPr/>
            </a:pPr>
            <a:r>
              <a:rPr lang="en-US" sz="1350" spc="6" dirty="0">
                <a:ea typeface="ＭＳ Ｐゴシック" pitchFamily="34" charset="-128"/>
                <a:sym typeface="Roboto Light"/>
              </a:rPr>
              <a:t> All nodes are Spark Workers</a:t>
            </a:r>
          </a:p>
          <a:p>
            <a:pPr marL="81008" indent="-81008">
              <a:lnSpc>
                <a:spcPct val="150000"/>
              </a:lnSpc>
              <a:buClr>
                <a:schemeClr val="tx1"/>
              </a:buClr>
              <a:buFont typeface="Wingdings" charset="2"/>
              <a:buChar char="§"/>
              <a:defRPr/>
            </a:pPr>
            <a:r>
              <a:rPr lang="en-US" sz="1350" spc="6" dirty="0">
                <a:ea typeface="ＭＳ Ｐゴシック" pitchFamily="34" charset="-128"/>
                <a:sym typeface="Roboto Light"/>
              </a:rPr>
              <a:t> By default resilient to Worker failures</a:t>
            </a:r>
          </a:p>
          <a:p>
            <a:pPr marL="81008" indent="-81008">
              <a:lnSpc>
                <a:spcPct val="150000"/>
              </a:lnSpc>
              <a:buClr>
                <a:schemeClr val="tx1"/>
              </a:buClr>
              <a:buFont typeface="Wingdings" charset="2"/>
              <a:buChar char="§"/>
              <a:defRPr/>
            </a:pPr>
            <a:r>
              <a:rPr lang="en-US" sz="1350" spc="6" dirty="0">
                <a:ea typeface="ＭＳ Ｐゴシック" pitchFamily="34" charset="-128"/>
                <a:sym typeface="Roboto Light"/>
              </a:rPr>
              <a:t> First Spark node promoted as Spark Master ( state saved in Cassandra, no SPOF) </a:t>
            </a:r>
          </a:p>
          <a:p>
            <a:pPr marL="81008" indent="-81008">
              <a:lnSpc>
                <a:spcPct val="150000"/>
              </a:lnSpc>
              <a:buClr>
                <a:schemeClr val="tx1"/>
              </a:buClr>
              <a:buFont typeface="Wingdings" charset="2"/>
              <a:buChar char="§"/>
              <a:defRPr/>
            </a:pPr>
            <a:r>
              <a:rPr lang="en-US" sz="1350" spc="6" dirty="0">
                <a:ea typeface="ＭＳ Ｐゴシック" pitchFamily="34" charset="-128"/>
                <a:sym typeface="Roboto Light"/>
              </a:rPr>
              <a:t> Standby Master promoted on failure (</a:t>
            </a:r>
            <a:r>
              <a:rPr lang="en" sz="1350" spc="6" dirty="0">
                <a:ea typeface="ＭＳ Ｐゴシック" pitchFamily="34" charset="-128"/>
              </a:rPr>
              <a:t>New Spark Master reconnects to Workers and the driver app and continues the job</a:t>
            </a:r>
            <a:r>
              <a:rPr lang="en-US" sz="1350" spc="6" dirty="0">
                <a:ea typeface="ＭＳ Ｐゴシック" pitchFamily="34" charset="-128"/>
                <a:sym typeface="Roboto Light"/>
              </a:rPr>
              <a:t>)</a:t>
            </a:r>
          </a:p>
          <a:p>
            <a:pPr marL="81008" indent="-81008">
              <a:lnSpc>
                <a:spcPct val="150000"/>
              </a:lnSpc>
              <a:buClr>
                <a:schemeClr val="tx1"/>
              </a:buClr>
              <a:buFont typeface="Wingdings" charset="2"/>
              <a:buChar char="§"/>
              <a:defRPr/>
            </a:pPr>
            <a:r>
              <a:rPr lang="en-US" sz="1350" spc="6" dirty="0">
                <a:ea typeface="ＭＳ Ｐゴシック" pitchFamily="34" charset="-128"/>
                <a:sym typeface="Roboto Light"/>
              </a:rPr>
              <a:t> No need of Zookeeper, unlike</a:t>
            </a:r>
          </a:p>
          <a:p>
            <a:pPr marL="423908" lvl="1" indent="-81008">
              <a:lnSpc>
                <a:spcPct val="150000"/>
              </a:lnSpc>
              <a:buClr>
                <a:schemeClr val="tx1"/>
              </a:buClr>
              <a:buFont typeface="Wingdings" charset="2"/>
              <a:buChar char="§"/>
              <a:defRPr/>
            </a:pPr>
            <a:r>
              <a:rPr lang="en-US" sz="1350" spc="6" dirty="0">
                <a:ea typeface="ＭＳ Ｐゴシック" pitchFamily="34" charset="-128"/>
                <a:sym typeface="Roboto Light"/>
              </a:rPr>
              <a:t> Spark Standalone</a:t>
            </a:r>
          </a:p>
          <a:p>
            <a:pPr marL="423908" lvl="1" indent="-81008">
              <a:lnSpc>
                <a:spcPct val="150000"/>
              </a:lnSpc>
              <a:buClr>
                <a:schemeClr val="tx1"/>
              </a:buClr>
              <a:buFont typeface="Wingdings" charset="2"/>
              <a:buChar char="§"/>
              <a:defRPr/>
            </a:pPr>
            <a:r>
              <a:rPr lang="en-US" sz="1350" spc="6" dirty="0">
                <a:ea typeface="ＭＳ Ｐゴシック" pitchFamily="34" charset="-128"/>
                <a:sym typeface="Roboto Light"/>
              </a:rPr>
              <a:t> </a:t>
            </a:r>
            <a:r>
              <a:rPr lang="en-US" sz="1350" spc="6" dirty="0" err="1">
                <a:ea typeface="ＭＳ Ｐゴシック" pitchFamily="34" charset="-128"/>
                <a:sym typeface="Roboto Light"/>
              </a:rPr>
              <a:t>Mesos</a:t>
            </a:r>
            <a:endParaRPr lang="en-US" sz="1350" spc="6" dirty="0">
              <a:ea typeface="ＭＳ Ｐゴシック" pitchFamily="34" charset="-128"/>
              <a:sym typeface="Roboto Light"/>
            </a:endParaRPr>
          </a:p>
          <a:p>
            <a:pPr marL="423908" lvl="1" indent="-81008">
              <a:lnSpc>
                <a:spcPct val="150000"/>
              </a:lnSpc>
              <a:buClr>
                <a:schemeClr val="tx1"/>
              </a:buClr>
              <a:buFont typeface="Wingdings" charset="2"/>
              <a:buChar char="§"/>
              <a:defRPr/>
            </a:pPr>
            <a:r>
              <a:rPr lang="en-US" sz="1350" spc="6" dirty="0">
                <a:ea typeface="ＭＳ Ｐゴシック" pitchFamily="34" charset="-128"/>
                <a:sym typeface="Roboto Light"/>
              </a:rPr>
              <a:t> YARN</a:t>
            </a:r>
          </a:p>
        </p:txBody>
      </p:sp>
      <p:sp>
        <p:nvSpPr>
          <p:cNvPr id="5" name="Title 3"/>
          <p:cNvSpPr txBox="1">
            <a:spLocks/>
          </p:cNvSpPr>
          <p:nvPr/>
        </p:nvSpPr>
        <p:spPr>
          <a:xfrm>
            <a:off x="381000" y="200026"/>
            <a:ext cx="7544153" cy="369332"/>
          </a:xfrm>
          <a:prstGeom prst="rect">
            <a:avLst/>
          </a:prstGeom>
        </p:spPr>
        <p:txBody>
          <a:bodyPr vert="horz" lIns="0" tIns="0" bIns="0" anchor="t" anchorCtr="0">
            <a:normAutofit fontScale="97500"/>
          </a:bodyPr>
          <a:lstStyle>
            <a:lvl1pPr algn="l" rtl="0" eaLnBrk="1" latinLnBrk="0" hangingPunct="1">
              <a:spcBef>
                <a:spcPct val="0"/>
              </a:spcBef>
              <a:buNone/>
              <a:defRPr kumimoji="0" sz="2025" b="0" kern="1200">
                <a:solidFill>
                  <a:srgbClr val="237A97"/>
                </a:solidFill>
                <a:latin typeface="Helvetica"/>
                <a:ea typeface="+mj-ea"/>
                <a:cs typeface="Helvetica"/>
              </a:defRPr>
            </a:lvl1pPr>
          </a:lstStyle>
          <a:p>
            <a:pPr defTabSz="914400"/>
            <a:r>
              <a:rPr lang="en-US" altLang="fr-FR" sz="2400" dirty="0" err="1">
                <a:solidFill>
                  <a:schemeClr val="accent2"/>
                </a:solidFill>
                <a:ea typeface="ＭＳ Ｐゴシック" charset="-128"/>
              </a:rPr>
              <a:t>DataStax</a:t>
            </a:r>
            <a:r>
              <a:rPr lang="en-US" altLang="fr-FR" sz="2400" dirty="0">
                <a:solidFill>
                  <a:schemeClr val="accent2"/>
                </a:solidFill>
                <a:ea typeface="ＭＳ Ｐゴシック" charset="-128"/>
              </a:rPr>
              <a:t> Enterprise - High </a:t>
            </a:r>
            <a:r>
              <a:rPr lang="en-US" altLang="fr-FR" sz="2400" dirty="0" smtClean="0">
                <a:solidFill>
                  <a:schemeClr val="accent2"/>
                </a:solidFill>
                <a:ea typeface="ＭＳ Ｐゴシック" charset="-128"/>
              </a:rPr>
              <a:t>Availability</a:t>
            </a:r>
            <a:endParaRPr lang="en-US" dirty="0"/>
          </a:p>
        </p:txBody>
      </p:sp>
    </p:spTree>
    <p:extLst>
      <p:ext uri="{BB962C8B-B14F-4D97-AF65-F5344CB8AC3E}">
        <p14:creationId xmlns:p14="http://schemas.microsoft.com/office/powerpoint/2010/main" val="13228330"/>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DSE Streaming Reference Architecture</a:t>
            </a:r>
            <a:endParaRPr lang="en-US" dirty="0"/>
          </a:p>
        </p:txBody>
      </p:sp>
      <p:cxnSp>
        <p:nvCxnSpPr>
          <p:cNvPr id="29" name="Straight Arrow Connector 28"/>
          <p:cNvCxnSpPr/>
          <p:nvPr/>
        </p:nvCxnSpPr>
        <p:spPr>
          <a:xfrm>
            <a:off x="5925186" y="2510306"/>
            <a:ext cx="0" cy="543752"/>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6662602" y="1813307"/>
            <a:ext cx="555854" cy="309871"/>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6547751" y="3386031"/>
            <a:ext cx="410834" cy="313247"/>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4723149" y="1794829"/>
            <a:ext cx="473368" cy="0"/>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pic>
        <p:nvPicPr>
          <p:cNvPr id="50" name="Picture 49"/>
          <p:cNvPicPr>
            <a:picLocks noChangeAspect="1"/>
          </p:cNvPicPr>
          <p:nvPr/>
        </p:nvPicPr>
        <p:blipFill>
          <a:blip r:embed="rId3"/>
          <a:stretch>
            <a:fillRect/>
          </a:stretch>
        </p:blipFill>
        <p:spPr>
          <a:xfrm>
            <a:off x="1130768" y="2928940"/>
            <a:ext cx="2273206" cy="1465374"/>
          </a:xfrm>
          <a:prstGeom prst="rect">
            <a:avLst/>
          </a:prstGeom>
        </p:spPr>
      </p:pic>
      <p:cxnSp>
        <p:nvCxnSpPr>
          <p:cNvPr id="56" name="Straight Arrow Connector 55"/>
          <p:cNvCxnSpPr/>
          <p:nvPr/>
        </p:nvCxnSpPr>
        <p:spPr>
          <a:xfrm>
            <a:off x="2753766" y="1771401"/>
            <a:ext cx="1109236" cy="0"/>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2175188" y="2417426"/>
            <a:ext cx="53919" cy="406892"/>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flipV="1">
            <a:off x="2850770" y="2247020"/>
            <a:ext cx="2310002" cy="1381204"/>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41" name="Picture 40"/>
          <p:cNvPicPr>
            <a:picLocks noChangeAspect="1"/>
          </p:cNvPicPr>
          <p:nvPr/>
        </p:nvPicPr>
        <p:blipFill>
          <a:blip r:embed="rId4"/>
          <a:stretch>
            <a:fillRect/>
          </a:stretch>
        </p:blipFill>
        <p:spPr>
          <a:xfrm>
            <a:off x="1503686" y="1468568"/>
            <a:ext cx="1102921" cy="567606"/>
          </a:xfrm>
          <a:prstGeom prst="rect">
            <a:avLst/>
          </a:prstGeom>
        </p:spPr>
      </p:pic>
      <p:sp>
        <p:nvSpPr>
          <p:cNvPr id="55" name="TextBox 54"/>
          <p:cNvSpPr txBox="1"/>
          <p:nvPr/>
        </p:nvSpPr>
        <p:spPr>
          <a:xfrm>
            <a:off x="1594354" y="2123178"/>
            <a:ext cx="1122505" cy="253916"/>
          </a:xfrm>
          <a:prstGeom prst="rect">
            <a:avLst/>
          </a:prstGeom>
          <a:noFill/>
        </p:spPr>
        <p:txBody>
          <a:bodyPr wrap="none" rtlCol="0">
            <a:spAutoFit/>
          </a:bodyPr>
          <a:lstStyle/>
          <a:p>
            <a:pPr algn="ctr"/>
            <a:r>
              <a:rPr lang="en-US" sz="1050" dirty="0" smtClean="0">
                <a:latin typeface="Helvetica Neue Light"/>
                <a:cs typeface="Helvetica Neue Light"/>
              </a:rPr>
              <a:t>Your Application</a:t>
            </a:r>
            <a:endParaRPr lang="en-US" sz="1050" dirty="0">
              <a:latin typeface="Helvetica Neue Light"/>
              <a:cs typeface="Helvetica Neue Light"/>
            </a:endParaRPr>
          </a:p>
        </p:txBody>
      </p:sp>
      <p:sp>
        <p:nvSpPr>
          <p:cNvPr id="59" name="TextBox 58"/>
          <p:cNvSpPr txBox="1"/>
          <p:nvPr/>
        </p:nvSpPr>
        <p:spPr>
          <a:xfrm>
            <a:off x="3755881" y="2123178"/>
            <a:ext cx="1133644" cy="253916"/>
          </a:xfrm>
          <a:prstGeom prst="rect">
            <a:avLst/>
          </a:prstGeom>
          <a:noFill/>
        </p:spPr>
        <p:txBody>
          <a:bodyPr wrap="none" rtlCol="0">
            <a:spAutoFit/>
          </a:bodyPr>
          <a:lstStyle/>
          <a:p>
            <a:pPr algn="ctr"/>
            <a:r>
              <a:rPr lang="en-US" sz="1050" dirty="0" smtClean="0">
                <a:latin typeface="Helvetica Neue Light"/>
                <a:cs typeface="Helvetica Neue Light"/>
              </a:rPr>
              <a:t>Message Queue</a:t>
            </a:r>
            <a:endParaRPr lang="en-US" sz="1050" dirty="0">
              <a:latin typeface="Helvetica Neue Light"/>
              <a:cs typeface="Helvetica Neue Light"/>
            </a:endParaRPr>
          </a:p>
        </p:txBody>
      </p:sp>
      <p:pic>
        <p:nvPicPr>
          <p:cNvPr id="58" name="Picture 57"/>
          <p:cNvPicPr>
            <a:picLocks noChangeAspect="1"/>
          </p:cNvPicPr>
          <p:nvPr/>
        </p:nvPicPr>
        <p:blipFill>
          <a:blip r:embed="rId5"/>
          <a:stretch>
            <a:fillRect/>
          </a:stretch>
        </p:blipFill>
        <p:spPr>
          <a:xfrm>
            <a:off x="4027484" y="1362735"/>
            <a:ext cx="545165" cy="673439"/>
          </a:xfrm>
          <a:prstGeom prst="rect">
            <a:avLst/>
          </a:prstGeom>
        </p:spPr>
      </p:pic>
      <p:grpSp>
        <p:nvGrpSpPr>
          <p:cNvPr id="9" name="Group 8"/>
          <p:cNvGrpSpPr/>
          <p:nvPr/>
        </p:nvGrpSpPr>
        <p:grpSpPr>
          <a:xfrm>
            <a:off x="5247757" y="1131590"/>
            <a:ext cx="1331998" cy="1330040"/>
            <a:chOff x="5370089" y="957870"/>
            <a:chExt cx="1582522" cy="1580196"/>
          </a:xfrm>
        </p:grpSpPr>
        <p:sp>
          <p:nvSpPr>
            <p:cNvPr id="26" name="Shape 1231"/>
            <p:cNvSpPr/>
            <p:nvPr/>
          </p:nvSpPr>
          <p:spPr>
            <a:xfrm>
              <a:off x="5528795" y="1115347"/>
              <a:ext cx="1265109" cy="1265242"/>
            </a:xfrm>
            <a:prstGeom prst="ellipse">
              <a:avLst/>
            </a:prstGeom>
            <a:noFill/>
            <a:ln w="57150" cap="flat" cmpd="sng">
              <a:solidFill>
                <a:srgbClr val="007A97"/>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27" name="Shape 1232"/>
            <p:cNvSpPr/>
            <p:nvPr/>
          </p:nvSpPr>
          <p:spPr>
            <a:xfrm>
              <a:off x="6635198"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8" name="Shape 1237"/>
            <p:cNvSpPr/>
            <p:nvPr/>
          </p:nvSpPr>
          <p:spPr>
            <a:xfrm>
              <a:off x="5370089"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2" name="Shape 1238"/>
            <p:cNvSpPr/>
            <p:nvPr/>
          </p:nvSpPr>
          <p:spPr>
            <a:xfrm>
              <a:off x="6012410" y="2223112"/>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4" name="Shape 1239"/>
            <p:cNvSpPr/>
            <p:nvPr/>
          </p:nvSpPr>
          <p:spPr>
            <a:xfrm>
              <a:off x="6012410" y="95787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25" name="Rectangle 24"/>
          <p:cNvSpPr/>
          <p:nvPr/>
        </p:nvSpPr>
        <p:spPr>
          <a:xfrm>
            <a:off x="5514921" y="1643639"/>
            <a:ext cx="797669" cy="356251"/>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Streaming</a:t>
            </a:r>
          </a:p>
          <a:p>
            <a:pPr algn="ctr">
              <a:lnSpc>
                <a:spcPct val="80000"/>
              </a:lnSpc>
            </a:pPr>
            <a:r>
              <a:rPr lang="en-US" sz="1050" dirty="0" smtClean="0">
                <a:solidFill>
                  <a:srgbClr val="000000"/>
                </a:solidFill>
                <a:latin typeface="Helvetica Neue Light"/>
                <a:cs typeface="Helvetica Neue Light"/>
              </a:rPr>
              <a:t>Analytics</a:t>
            </a:r>
          </a:p>
        </p:txBody>
      </p:sp>
      <p:grpSp>
        <p:nvGrpSpPr>
          <p:cNvPr id="8" name="Group 7"/>
          <p:cNvGrpSpPr/>
          <p:nvPr/>
        </p:nvGrpSpPr>
        <p:grpSpPr>
          <a:xfrm>
            <a:off x="6696386" y="2148833"/>
            <a:ext cx="1331998" cy="1330040"/>
            <a:chOff x="7091178" y="2166438"/>
            <a:chExt cx="1582522" cy="1580196"/>
          </a:xfrm>
        </p:grpSpPr>
        <p:sp>
          <p:nvSpPr>
            <p:cNvPr id="39" name="Shape 1231"/>
            <p:cNvSpPr/>
            <p:nvPr/>
          </p:nvSpPr>
          <p:spPr>
            <a:xfrm>
              <a:off x="7249884" y="2323915"/>
              <a:ext cx="1265109" cy="1265242"/>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40" name="Shape 1232"/>
            <p:cNvSpPr/>
            <p:nvPr/>
          </p:nvSpPr>
          <p:spPr>
            <a:xfrm>
              <a:off x="8356287" y="281889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42" name="Shape 1237"/>
            <p:cNvSpPr/>
            <p:nvPr/>
          </p:nvSpPr>
          <p:spPr>
            <a:xfrm>
              <a:off x="7091178" y="281889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43" name="Shape 1238"/>
            <p:cNvSpPr/>
            <p:nvPr/>
          </p:nvSpPr>
          <p:spPr>
            <a:xfrm>
              <a:off x="7733499" y="343168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44" name="Shape 1239"/>
            <p:cNvSpPr/>
            <p:nvPr/>
          </p:nvSpPr>
          <p:spPr>
            <a:xfrm>
              <a:off x="7733499" y="2166438"/>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37" name="Rectangle 36"/>
          <p:cNvSpPr/>
          <p:nvPr/>
        </p:nvSpPr>
        <p:spPr>
          <a:xfrm>
            <a:off x="6963550" y="2660882"/>
            <a:ext cx="797669" cy="356251"/>
          </a:xfrm>
          <a:prstGeom prst="rect">
            <a:avLst/>
          </a:prstGeom>
          <a:ln>
            <a:noFill/>
          </a:ln>
        </p:spPr>
        <p:txBody>
          <a:bodyPr wrap="square">
            <a:spAutoFit/>
          </a:bodyPr>
          <a:lstStyle/>
          <a:p>
            <a:pPr algn="ctr">
              <a:lnSpc>
                <a:spcPct val="80000"/>
              </a:lnSpc>
            </a:pPr>
            <a:r>
              <a:rPr lang="en-US" sz="1050" dirty="0" smtClean="0">
                <a:latin typeface="Helvetica Neue Light"/>
                <a:cs typeface="Helvetica Neue Light"/>
              </a:rPr>
              <a:t>Batch</a:t>
            </a:r>
          </a:p>
          <a:p>
            <a:pPr algn="ctr">
              <a:lnSpc>
                <a:spcPct val="80000"/>
              </a:lnSpc>
            </a:pPr>
            <a:r>
              <a:rPr lang="en-US" sz="1050" dirty="0" smtClean="0">
                <a:latin typeface="Helvetica Neue Light"/>
                <a:cs typeface="Helvetica Neue Light"/>
              </a:rPr>
              <a:t>Analytics</a:t>
            </a:r>
          </a:p>
        </p:txBody>
      </p:sp>
      <p:grpSp>
        <p:nvGrpSpPr>
          <p:cNvPr id="7" name="Group 6"/>
          <p:cNvGrpSpPr/>
          <p:nvPr/>
        </p:nvGrpSpPr>
        <p:grpSpPr>
          <a:xfrm>
            <a:off x="5259717" y="3157922"/>
            <a:ext cx="1331998" cy="1330040"/>
            <a:chOff x="5384298" y="3365318"/>
            <a:chExt cx="1582522" cy="1580196"/>
          </a:xfrm>
        </p:grpSpPr>
        <p:sp>
          <p:nvSpPr>
            <p:cNvPr id="54" name="Shape 1231"/>
            <p:cNvSpPr/>
            <p:nvPr/>
          </p:nvSpPr>
          <p:spPr>
            <a:xfrm>
              <a:off x="5543004" y="3522795"/>
              <a:ext cx="1265109" cy="1265242"/>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61" name="Shape 1232"/>
            <p:cNvSpPr/>
            <p:nvPr/>
          </p:nvSpPr>
          <p:spPr>
            <a:xfrm>
              <a:off x="6649407"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2" name="Shape 1237"/>
            <p:cNvSpPr/>
            <p:nvPr/>
          </p:nvSpPr>
          <p:spPr>
            <a:xfrm>
              <a:off x="5384298"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3" name="Shape 1238"/>
            <p:cNvSpPr/>
            <p:nvPr/>
          </p:nvSpPr>
          <p:spPr>
            <a:xfrm>
              <a:off x="6026619" y="463056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4" name="Shape 1239"/>
            <p:cNvSpPr/>
            <p:nvPr/>
          </p:nvSpPr>
          <p:spPr>
            <a:xfrm>
              <a:off x="6026619" y="3365318"/>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53" name="Rectangle 52"/>
          <p:cNvSpPr/>
          <p:nvPr/>
        </p:nvSpPr>
        <p:spPr>
          <a:xfrm>
            <a:off x="5526880" y="3719321"/>
            <a:ext cx="797669" cy="226985"/>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Real-time</a:t>
            </a:r>
          </a:p>
        </p:txBody>
      </p:sp>
      <p:sp>
        <p:nvSpPr>
          <p:cNvPr id="2" name="Footer Placeholder 1"/>
          <p:cNvSpPr>
            <a:spLocks noGrp="1"/>
          </p:cNvSpPr>
          <p:nvPr>
            <p:ph type="ftr" sz="quarter" idx="11"/>
          </p:nvPr>
        </p:nvSpPr>
        <p:spPr/>
        <p:txBody>
          <a:bodyPr/>
          <a:lstStyle/>
          <a:p>
            <a:r>
              <a:rPr lang="en-US" smtClean="0"/>
              <a:t>© 2015 DataStax, All Rights Reserved.</a:t>
            </a:r>
            <a:endParaRPr lang="en-US" dirty="0"/>
          </a:p>
        </p:txBody>
      </p:sp>
      <p:sp>
        <p:nvSpPr>
          <p:cNvPr id="3" name="Slide Number Placeholder 2"/>
          <p:cNvSpPr>
            <a:spLocks noGrp="1"/>
          </p:cNvSpPr>
          <p:nvPr>
            <p:ph type="sldNum" sz="quarter" idx="12"/>
          </p:nvPr>
        </p:nvSpPr>
        <p:spPr/>
        <p:txBody>
          <a:bodyPr/>
          <a:lstStyle/>
          <a:p>
            <a:fld id="{B10D5614-B734-4280-8F57-1D4947433C97}" type="slidenum">
              <a:rPr lang="en-US" smtClean="0"/>
              <a:t>62</a:t>
            </a:fld>
            <a:endParaRPr lang="en-US" dirty="0"/>
          </a:p>
        </p:txBody>
      </p:sp>
      <p:sp>
        <p:nvSpPr>
          <p:cNvPr id="46" name="Rounded Rectangle 45"/>
          <p:cNvSpPr/>
          <p:nvPr/>
        </p:nvSpPr>
        <p:spPr>
          <a:xfrm>
            <a:off x="5168686" y="1056916"/>
            <a:ext cx="2939578" cy="3525957"/>
          </a:xfrm>
          <a:prstGeom prst="roundRect">
            <a:avLst/>
          </a:prstGeom>
          <a:noFill/>
          <a:ln>
            <a:solidFill>
              <a:srgbClr val="007A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6092462" y="802679"/>
            <a:ext cx="1261884" cy="253916"/>
          </a:xfrm>
          <a:prstGeom prst="rect">
            <a:avLst/>
          </a:prstGeom>
          <a:noFill/>
        </p:spPr>
        <p:txBody>
          <a:bodyPr wrap="none" rtlCol="0">
            <a:spAutoFit/>
          </a:bodyPr>
          <a:lstStyle/>
          <a:p>
            <a:pPr algn="ctr"/>
            <a:r>
              <a:rPr lang="en-US" sz="1050" dirty="0" smtClean="0">
                <a:latin typeface="Helvetica Neue Light"/>
                <a:cs typeface="Helvetica Neue Light"/>
              </a:rPr>
              <a:t>Single DSE Custer</a:t>
            </a:r>
            <a:endParaRPr lang="en-US" sz="1050" dirty="0">
              <a:latin typeface="Helvetica Neue Light"/>
              <a:cs typeface="Helvetica Neue Light"/>
            </a:endParaRPr>
          </a:p>
        </p:txBody>
      </p:sp>
    </p:spTree>
    <p:extLst>
      <p:ext uri="{BB962C8B-B14F-4D97-AF65-F5344CB8AC3E}">
        <p14:creationId xmlns:p14="http://schemas.microsoft.com/office/powerpoint/2010/main" val="142893100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Getting Started With DSE Ops</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63</a:t>
            </a:fld>
            <a:endParaRPr lang="en-US"/>
          </a:p>
        </p:txBody>
      </p:sp>
    </p:spTree>
    <p:extLst>
      <p:ext uri="{BB962C8B-B14F-4D97-AF65-F5344CB8AC3E}">
        <p14:creationId xmlns:p14="http://schemas.microsoft.com/office/powerpoint/2010/main" val="356669209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Getting Started: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64</a:t>
            </a:fld>
            <a:endParaRPr lang="en-US"/>
          </a:p>
        </p:txBody>
      </p:sp>
      <p:sp>
        <p:nvSpPr>
          <p:cNvPr id="7" name="Content Placeholder 6"/>
          <p:cNvSpPr>
            <a:spLocks noGrp="1"/>
          </p:cNvSpPr>
          <p:nvPr>
            <p:ph sz="quarter" idx="1"/>
          </p:nvPr>
        </p:nvSpPr>
        <p:spPr>
          <a:xfrm>
            <a:off x="381001" y="914400"/>
            <a:ext cx="5622490"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Tree>
    <p:extLst>
      <p:ext uri="{BB962C8B-B14F-4D97-AF65-F5344CB8AC3E}">
        <p14:creationId xmlns:p14="http://schemas.microsoft.com/office/powerpoint/2010/main" val="6964319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65</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b="1"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911074"/>
            <a:ext cx="3723041" cy="3920463"/>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Nodes </a:t>
            </a:r>
            <a:r>
              <a:rPr lang="en-US" sz="2400" dirty="0">
                <a:solidFill>
                  <a:schemeClr val="tx1">
                    <a:lumMod val="65000"/>
                    <a:lumOff val="35000"/>
                  </a:schemeClr>
                </a:solidFill>
                <a:latin typeface="Arial"/>
                <a:cs typeface="Arial"/>
              </a:rPr>
              <a:t>not too big </a:t>
            </a:r>
            <a:endParaRPr lang="en-US" sz="2400" dirty="0" smtClean="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Nodes </a:t>
            </a:r>
            <a:r>
              <a:rPr lang="en-US" sz="2400" dirty="0">
                <a:solidFill>
                  <a:schemeClr val="tx1">
                    <a:lumMod val="65000"/>
                    <a:lumOff val="35000"/>
                  </a:schemeClr>
                </a:solidFill>
                <a:latin typeface="Arial"/>
                <a:cs typeface="Arial"/>
              </a:rPr>
              <a:t>not too </a:t>
            </a:r>
            <a:r>
              <a:rPr lang="en-US" sz="2400" dirty="0" smtClean="0">
                <a:solidFill>
                  <a:schemeClr val="tx1">
                    <a:lumMod val="65000"/>
                    <a:lumOff val="35000"/>
                  </a:schemeClr>
                </a:solidFill>
                <a:latin typeface="Arial"/>
                <a:cs typeface="Arial"/>
              </a:rPr>
              <a:t>small</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         ^ See docs</a:t>
            </a:r>
            <a:endParaRPr lang="en-US" sz="2400" dirty="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Avoid </a:t>
            </a:r>
            <a:r>
              <a:rPr lang="en-US" sz="2400" dirty="0">
                <a:solidFill>
                  <a:schemeClr val="tx1">
                    <a:lumMod val="65000"/>
                    <a:lumOff val="35000"/>
                  </a:schemeClr>
                </a:solidFill>
                <a:latin typeface="Arial"/>
                <a:cs typeface="Arial"/>
              </a:rPr>
              <a:t>shared </a:t>
            </a:r>
            <a:r>
              <a:rPr lang="en-US" sz="2400" dirty="0" smtClean="0">
                <a:solidFill>
                  <a:schemeClr val="tx1">
                    <a:lumMod val="65000"/>
                    <a:lumOff val="35000"/>
                  </a:schemeClr>
                </a:solidFill>
                <a:latin typeface="Arial"/>
                <a:cs typeface="Arial"/>
              </a:rPr>
              <a:t>storage</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Physical or virtual are OK</a:t>
            </a:r>
            <a:endParaRPr lang="en-US" sz="2400" dirty="0">
              <a:solidFill>
                <a:schemeClr val="tx1">
                  <a:lumMod val="65000"/>
                  <a:lumOff val="35000"/>
                </a:schemeClr>
              </a:solidFill>
              <a:latin typeface="Arial"/>
              <a:cs typeface="Arial"/>
            </a:endParaRPr>
          </a:p>
        </p:txBody>
      </p:sp>
      <p:sp>
        <p:nvSpPr>
          <p:cNvPr id="3" name="Left Brace 2"/>
          <p:cNvSpPr/>
          <p:nvPr/>
        </p:nvSpPr>
        <p:spPr>
          <a:xfrm>
            <a:off x="4884497" y="1056898"/>
            <a:ext cx="257546" cy="2913133"/>
          </a:xfrm>
          <a:prstGeom prst="leftBrace">
            <a:avLst>
              <a:gd name="adj1" fmla="val 8333"/>
              <a:gd name="adj2" fmla="val 8001"/>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8327700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66</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b="1" dirty="0"/>
              <a:t>Get your data model </a:t>
            </a:r>
            <a:r>
              <a:rPr lang="en-US" sz="2400" b="1"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911074"/>
            <a:ext cx="3723041" cy="3618492"/>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err="1" smtClean="0">
                <a:solidFill>
                  <a:schemeClr val="tx1">
                    <a:lumMod val="65000"/>
                    <a:lumOff val="35000"/>
                  </a:schemeClr>
                </a:solidFill>
                <a:latin typeface="Arial"/>
                <a:cs typeface="Arial"/>
              </a:rPr>
              <a:t>Denormalize</a:t>
            </a:r>
            <a:endParaRPr lang="en-US" sz="2400" dirty="0" smtClean="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 </a:t>
            </a:r>
            <a:r>
              <a:rPr lang="en-US" sz="2400" dirty="0">
                <a:solidFill>
                  <a:schemeClr val="tx1">
                    <a:lumMod val="65000"/>
                    <a:lumOff val="35000"/>
                  </a:schemeClr>
                </a:solidFill>
                <a:latin typeface="Arial"/>
                <a:cs typeface="Arial"/>
              </a:rPr>
              <a:t>RDBMS models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 </a:t>
            </a:r>
            <a:r>
              <a:rPr lang="en-US" sz="2400" dirty="0">
                <a:solidFill>
                  <a:schemeClr val="tx1">
                    <a:lumMod val="65000"/>
                    <a:lumOff val="35000"/>
                  </a:schemeClr>
                </a:solidFill>
                <a:latin typeface="Arial"/>
                <a:cs typeface="Arial"/>
              </a:rPr>
              <a:t>secondary </a:t>
            </a:r>
            <a:r>
              <a:rPr lang="en-US" sz="2400" dirty="0" smtClean="0">
                <a:solidFill>
                  <a:schemeClr val="tx1">
                    <a:lumMod val="65000"/>
                    <a:lumOff val="35000"/>
                  </a:schemeClr>
                </a:solidFill>
                <a:latin typeface="Arial"/>
                <a:cs typeface="Arial"/>
              </a:rPr>
              <a:t>indexes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Get help if you’re stuck!</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Great online resources</a:t>
            </a:r>
            <a:endParaRPr lang="en-US" sz="2400" dirty="0">
              <a:solidFill>
                <a:schemeClr val="tx1">
                  <a:lumMod val="65000"/>
                  <a:lumOff val="35000"/>
                </a:schemeClr>
              </a:solidFill>
              <a:latin typeface="Arial"/>
              <a:cs typeface="Arial"/>
            </a:endParaRPr>
          </a:p>
        </p:txBody>
      </p:sp>
      <p:sp>
        <p:nvSpPr>
          <p:cNvPr id="8" name="Left Brace 7"/>
          <p:cNvSpPr/>
          <p:nvPr/>
        </p:nvSpPr>
        <p:spPr>
          <a:xfrm>
            <a:off x="4884497" y="1056898"/>
            <a:ext cx="257546" cy="2975303"/>
          </a:xfrm>
          <a:prstGeom prst="leftBrace">
            <a:avLst>
              <a:gd name="adj1" fmla="val 8333"/>
              <a:gd name="adj2" fmla="val 36202"/>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713130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67</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b="1" dirty="0" smtClean="0"/>
              <a:t>Know </a:t>
            </a:r>
            <a:r>
              <a:rPr lang="en-US" sz="2400" b="1"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911074"/>
            <a:ext cx="3723041" cy="3662900"/>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Load balancing/routing</a:t>
            </a:r>
          </a:p>
          <a:p>
            <a:pPr>
              <a:lnSpc>
                <a:spcPct val="150000"/>
              </a:lnSpc>
              <a:spcBef>
                <a:spcPts val="600"/>
              </a:spcBef>
              <a:buClr>
                <a:schemeClr val="accent1"/>
              </a:buClr>
              <a:buSzPct val="76000"/>
            </a:pPr>
            <a:r>
              <a:rPr lang="en-US" sz="2400" dirty="0">
                <a:solidFill>
                  <a:schemeClr val="tx1">
                    <a:lumMod val="65000"/>
                    <a:lumOff val="35000"/>
                  </a:schemeClr>
                </a:solidFill>
                <a:latin typeface="Arial"/>
                <a:cs typeface="Arial"/>
              </a:rPr>
              <a:t>Retry and </a:t>
            </a:r>
            <a:r>
              <a:rPr lang="en-US" sz="2400" dirty="0" smtClean="0">
                <a:solidFill>
                  <a:schemeClr val="tx1">
                    <a:lumMod val="65000"/>
                    <a:lumOff val="35000"/>
                  </a:schemeClr>
                </a:solidFill>
                <a:latin typeface="Arial"/>
                <a:cs typeface="Arial"/>
              </a:rPr>
              <a:t>auto-failover</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Session management</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Language features</a:t>
            </a:r>
            <a:endParaRPr lang="en-US" sz="2400" dirty="0">
              <a:solidFill>
                <a:schemeClr val="tx1">
                  <a:lumMod val="65000"/>
                  <a:lumOff val="35000"/>
                </a:schemeClr>
              </a:solidFill>
              <a:latin typeface="Arial"/>
              <a:cs typeface="Arial"/>
            </a:endParaRPr>
          </a:p>
        </p:txBody>
      </p:sp>
      <p:sp>
        <p:nvSpPr>
          <p:cNvPr id="8" name="Left Brace 7"/>
          <p:cNvSpPr/>
          <p:nvPr/>
        </p:nvSpPr>
        <p:spPr>
          <a:xfrm>
            <a:off x="4884497" y="1056898"/>
            <a:ext cx="257546" cy="2309191"/>
          </a:xfrm>
          <a:prstGeom prst="leftBrace">
            <a:avLst>
              <a:gd name="adj1" fmla="val 8333"/>
              <a:gd name="adj2" fmla="val 62821"/>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0278039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68</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b="1"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2145672"/>
            <a:ext cx="3723041" cy="2431435"/>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Asynchronous </a:t>
            </a:r>
            <a:r>
              <a:rPr lang="en-US" sz="2400" dirty="0">
                <a:solidFill>
                  <a:schemeClr val="tx1">
                    <a:lumMod val="65000"/>
                    <a:lumOff val="35000"/>
                  </a:schemeClr>
                </a:solidFill>
                <a:latin typeface="Arial"/>
                <a:cs typeface="Arial"/>
              </a:rPr>
              <a:t>queries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Prepared </a:t>
            </a:r>
            <a:r>
              <a:rPr lang="en-US" sz="2400" dirty="0">
                <a:solidFill>
                  <a:schemeClr val="tx1">
                    <a:lumMod val="65000"/>
                    <a:lumOff val="35000"/>
                  </a:schemeClr>
                </a:solidFill>
                <a:latin typeface="Arial"/>
                <a:cs typeface="Arial"/>
              </a:rPr>
              <a:t>statements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Use </a:t>
            </a:r>
            <a:r>
              <a:rPr lang="en-US" sz="2400" dirty="0">
                <a:solidFill>
                  <a:schemeClr val="tx1">
                    <a:lumMod val="65000"/>
                    <a:lumOff val="35000"/>
                  </a:schemeClr>
                </a:solidFill>
                <a:latin typeface="Arial"/>
                <a:cs typeface="Arial"/>
              </a:rPr>
              <a:t>batches </a:t>
            </a:r>
            <a:r>
              <a:rPr lang="en-US" sz="2400" dirty="0" smtClean="0">
                <a:solidFill>
                  <a:schemeClr val="tx1">
                    <a:lumMod val="65000"/>
                    <a:lumOff val="35000"/>
                  </a:schemeClr>
                </a:solidFill>
                <a:latin typeface="Arial"/>
                <a:cs typeface="Arial"/>
              </a:rPr>
              <a:t>correctly</a:t>
            </a:r>
            <a:endParaRPr lang="en-US" sz="2400" dirty="0">
              <a:solidFill>
                <a:schemeClr val="tx1">
                  <a:lumMod val="65000"/>
                  <a:lumOff val="35000"/>
                </a:schemeClr>
              </a:solidFill>
              <a:latin typeface="Arial"/>
              <a:cs typeface="Arial"/>
            </a:endParaRPr>
          </a:p>
        </p:txBody>
      </p:sp>
      <p:sp>
        <p:nvSpPr>
          <p:cNvPr id="8" name="Left Brace 7"/>
          <p:cNvSpPr/>
          <p:nvPr/>
        </p:nvSpPr>
        <p:spPr>
          <a:xfrm>
            <a:off x="4884497" y="2300379"/>
            <a:ext cx="257546" cy="1660771"/>
          </a:xfrm>
          <a:prstGeom prst="leftBrace">
            <a:avLst>
              <a:gd name="adj1" fmla="val 8333"/>
              <a:gd name="adj2" fmla="val 48832"/>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9350818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69</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b="1" dirty="0"/>
              <a:t>Size your cluster </a:t>
            </a:r>
            <a:r>
              <a:rPr lang="en-US" sz="2400" b="1" dirty="0" smtClean="0"/>
              <a:t>correctly</a:t>
            </a:r>
            <a:endParaRPr lang="en-US" sz="2400" b="1" dirty="0"/>
          </a:p>
        </p:txBody>
      </p:sp>
      <p:sp>
        <p:nvSpPr>
          <p:cNvPr id="2" name="Rectangle 1"/>
          <p:cNvSpPr/>
          <p:nvPr/>
        </p:nvSpPr>
        <p:spPr>
          <a:xfrm>
            <a:off x="5266375" y="2625300"/>
            <a:ext cx="3723041" cy="2431435"/>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Correct number </a:t>
            </a:r>
            <a:r>
              <a:rPr lang="en-US" sz="2400" dirty="0">
                <a:solidFill>
                  <a:schemeClr val="tx1">
                    <a:lumMod val="65000"/>
                    <a:lumOff val="35000"/>
                  </a:schemeClr>
                </a:solidFill>
                <a:latin typeface="Arial"/>
                <a:cs typeface="Arial"/>
              </a:rPr>
              <a:t>of </a:t>
            </a:r>
            <a:r>
              <a:rPr lang="en-US" sz="2400" dirty="0" smtClean="0">
                <a:solidFill>
                  <a:schemeClr val="tx1">
                    <a:lumMod val="65000"/>
                    <a:lumOff val="35000"/>
                  </a:schemeClr>
                </a:solidFill>
                <a:latin typeface="Arial"/>
                <a:cs typeface="Arial"/>
              </a:rPr>
              <a:t>nodes</a:t>
            </a:r>
            <a:endParaRPr lang="en-US" sz="2400" dirty="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Use </a:t>
            </a:r>
            <a:r>
              <a:rPr lang="en-US" sz="2400" dirty="0">
                <a:solidFill>
                  <a:schemeClr val="tx1">
                    <a:lumMod val="65000"/>
                    <a:lumOff val="35000"/>
                  </a:schemeClr>
                </a:solidFill>
                <a:latin typeface="Arial"/>
                <a:cs typeface="Arial"/>
              </a:rPr>
              <a:t>default heap settings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Always </a:t>
            </a:r>
            <a:r>
              <a:rPr lang="en-US" sz="2400" dirty="0">
                <a:solidFill>
                  <a:schemeClr val="tx1">
                    <a:lumMod val="65000"/>
                    <a:lumOff val="35000"/>
                  </a:schemeClr>
                </a:solidFill>
                <a:latin typeface="Arial"/>
                <a:cs typeface="Arial"/>
              </a:rPr>
              <a:t>load test</a:t>
            </a:r>
          </a:p>
        </p:txBody>
      </p:sp>
      <p:sp>
        <p:nvSpPr>
          <p:cNvPr id="8" name="Left Brace 7"/>
          <p:cNvSpPr/>
          <p:nvPr/>
        </p:nvSpPr>
        <p:spPr>
          <a:xfrm>
            <a:off x="4884497" y="2780007"/>
            <a:ext cx="257546" cy="1660771"/>
          </a:xfrm>
          <a:prstGeom prst="leftBrace">
            <a:avLst>
              <a:gd name="adj1" fmla="val 8333"/>
              <a:gd name="adj2" fmla="val 60062"/>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21379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DataStax Enterprise</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7</a:t>
            </a:fld>
            <a:endParaRPr lang="en-US"/>
          </a:p>
        </p:txBody>
      </p:sp>
    </p:spTree>
    <p:extLst>
      <p:ext uri="{BB962C8B-B14F-4D97-AF65-F5344CB8AC3E}">
        <p14:creationId xmlns:p14="http://schemas.microsoft.com/office/powerpoint/2010/main" val="63032940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DSE Performance Basics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70</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167402386"/>
              </p:ext>
            </p:extLst>
          </p:nvPr>
        </p:nvGraphicFramePr>
        <p:xfrm>
          <a:off x="218507" y="1427900"/>
          <a:ext cx="4150897" cy="3376992"/>
        </p:xfrm>
        <a:graphic>
          <a:graphicData uri="http://schemas.openxmlformats.org/drawingml/2006/table">
            <a:tbl>
              <a:tblPr firstRow="1" bandRow="1">
                <a:tableStyleId>{9DCAF9ED-07DC-4A11-8D7F-57B35C25682E}</a:tableStyleId>
              </a:tblPr>
              <a:tblGrid>
                <a:gridCol w="4150897"/>
              </a:tblGrid>
              <a:tr h="8442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latin typeface="Helvetica Neue"/>
                          <a:cs typeface="Helvetica Neue"/>
                        </a:rPr>
                        <a:t>More Throughput?</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latin typeface="Helvetica Neue"/>
                          <a:cs typeface="Helvetica Neue"/>
                        </a:rPr>
                        <a:t>More Data?</a:t>
                      </a:r>
                    </a:p>
                  </a:txBody>
                  <a:tcPr/>
                </a:tc>
              </a:tr>
              <a:tr h="844248">
                <a:tc>
                  <a:txBody>
                    <a:bodyPr/>
                    <a:lstStyle/>
                    <a:p>
                      <a:r>
                        <a:rPr lang="en-US" dirty="0" smtClean="0">
                          <a:solidFill>
                            <a:schemeClr val="tx1">
                              <a:lumMod val="75000"/>
                              <a:lumOff val="25000"/>
                            </a:schemeClr>
                          </a:solidFill>
                          <a:latin typeface="Helvetica Neue"/>
                          <a:cs typeface="Helvetica Neue"/>
                        </a:rPr>
                        <a:t>Use more nodes (scale out)</a:t>
                      </a:r>
                    </a:p>
                  </a:txBody>
                  <a:tcPr anchor="ctr"/>
                </a:tc>
              </a:tr>
              <a:tr h="844248">
                <a:tc>
                  <a:txBody>
                    <a:bodyPr/>
                    <a:lstStyle/>
                    <a:p>
                      <a:r>
                        <a:rPr lang="en-US" dirty="0" smtClean="0">
                          <a:solidFill>
                            <a:schemeClr val="tx1">
                              <a:lumMod val="75000"/>
                              <a:lumOff val="25000"/>
                            </a:schemeClr>
                          </a:solidFill>
                          <a:latin typeface="Helvetica Neue"/>
                          <a:cs typeface="Helvetica Neue"/>
                        </a:rPr>
                        <a:t>Do not use too big nodes (</a:t>
                      </a:r>
                      <a:r>
                        <a:rPr lang="en-US" strike="sngStrike" dirty="0" smtClean="0">
                          <a:solidFill>
                            <a:schemeClr val="tx1">
                              <a:lumMod val="75000"/>
                              <a:lumOff val="25000"/>
                            </a:schemeClr>
                          </a:solidFill>
                          <a:latin typeface="Helvetica Neue"/>
                          <a:cs typeface="Helvetica Neue"/>
                        </a:rPr>
                        <a:t>scale up</a:t>
                      </a:r>
                      <a:r>
                        <a:rPr lang="en-US" dirty="0" smtClean="0">
                          <a:solidFill>
                            <a:schemeClr val="tx1">
                              <a:lumMod val="75000"/>
                              <a:lumOff val="25000"/>
                            </a:schemeClr>
                          </a:solidFill>
                          <a:latin typeface="Helvetica Neue"/>
                          <a:cs typeface="Helvetica Neue"/>
                        </a:rPr>
                        <a:t>)</a:t>
                      </a:r>
                      <a:endParaRPr lang="en-US" dirty="0">
                        <a:solidFill>
                          <a:schemeClr val="tx1">
                            <a:lumMod val="75000"/>
                            <a:lumOff val="25000"/>
                          </a:schemeClr>
                        </a:solidFill>
                        <a:latin typeface="Helvetica Neue"/>
                        <a:cs typeface="Helvetica Neue"/>
                      </a:endParaRPr>
                    </a:p>
                  </a:txBody>
                  <a:tcPr anchor="ctr"/>
                </a:tc>
              </a:tr>
              <a:tr h="844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lumOff val="25000"/>
                            </a:schemeClr>
                          </a:solidFill>
                          <a:latin typeface="Helvetica Neue"/>
                          <a:cs typeface="Helvetica Neue"/>
                        </a:rPr>
                        <a:t>Know Cassandra ops best practices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lumOff val="25000"/>
                            </a:schemeClr>
                          </a:solidFill>
                          <a:latin typeface="Helvetica Neue"/>
                          <a:cs typeface="Helvetica Neue"/>
                        </a:rPr>
                        <a:t>Use </a:t>
                      </a:r>
                      <a:r>
                        <a:rPr lang="en-US" dirty="0" err="1" smtClean="0">
                          <a:solidFill>
                            <a:schemeClr val="tx1">
                              <a:lumMod val="75000"/>
                              <a:lumOff val="25000"/>
                            </a:schemeClr>
                          </a:solidFill>
                          <a:latin typeface="Helvetica Neue"/>
                          <a:cs typeface="Helvetica Neue"/>
                        </a:rPr>
                        <a:t>OpsCenter</a:t>
                      </a:r>
                      <a:r>
                        <a:rPr lang="en-US" dirty="0" smtClean="0">
                          <a:solidFill>
                            <a:schemeClr val="tx1">
                              <a:lumMod val="75000"/>
                              <a:lumOff val="25000"/>
                            </a:schemeClr>
                          </a:solidFill>
                          <a:latin typeface="Helvetica Neue"/>
                          <a:cs typeface="Helvetica Neue"/>
                        </a:rPr>
                        <a:t> to monitor, alert, repair</a:t>
                      </a:r>
                    </a:p>
                  </a:txBody>
                  <a:tcPr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250792226"/>
              </p:ext>
            </p:extLst>
          </p:nvPr>
        </p:nvGraphicFramePr>
        <p:xfrm>
          <a:off x="4518289" y="1429316"/>
          <a:ext cx="4273805" cy="3375579"/>
        </p:xfrm>
        <a:graphic>
          <a:graphicData uri="http://schemas.openxmlformats.org/drawingml/2006/table">
            <a:tbl>
              <a:tblPr firstRow="1" bandRow="1">
                <a:tableStyleId>{9DCAF9ED-07DC-4A11-8D7F-57B35C25682E}</a:tableStyleId>
              </a:tblPr>
              <a:tblGrid>
                <a:gridCol w="4273805"/>
              </a:tblGrid>
              <a:tr h="85605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latin typeface="Helvetica Neue"/>
                          <a:cs typeface="Helvetica Neue"/>
                        </a:rPr>
                        <a:t>Faster Operations?</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latin typeface="Helvetica Neue"/>
                          <a:cs typeface="Helvetica Neue"/>
                        </a:rPr>
                        <a:t>Predictable Latency?</a:t>
                      </a:r>
                    </a:p>
                  </a:txBody>
                  <a:tcPr/>
                </a:tc>
              </a:tr>
              <a:tr h="629881">
                <a:tc>
                  <a:txBody>
                    <a:bodyPr/>
                    <a:lstStyle/>
                    <a:p>
                      <a:r>
                        <a:rPr lang="en-US" sz="1800" dirty="0" smtClean="0">
                          <a:solidFill>
                            <a:schemeClr val="tx1">
                              <a:lumMod val="75000"/>
                              <a:lumOff val="25000"/>
                            </a:schemeClr>
                          </a:solidFill>
                          <a:latin typeface="Helvetica Neue"/>
                          <a:cs typeface="Helvetica Neue"/>
                        </a:rPr>
                        <a:t>Check your data model and queries</a:t>
                      </a:r>
                    </a:p>
                  </a:txBody>
                  <a:tcPr anchor="ctr"/>
                </a:tc>
              </a:tr>
              <a:tr h="629881">
                <a:tc>
                  <a:txBody>
                    <a:bodyPr/>
                    <a:lstStyle/>
                    <a:p>
                      <a:r>
                        <a:rPr lang="en-US" sz="1800" dirty="0" smtClean="0">
                          <a:solidFill>
                            <a:schemeClr val="tx1">
                              <a:lumMod val="75000"/>
                              <a:lumOff val="25000"/>
                            </a:schemeClr>
                          </a:solidFill>
                          <a:latin typeface="Helvetica Neue"/>
                          <a:cs typeface="Helvetica Neue"/>
                        </a:rPr>
                        <a:t>Use asynchronous queries</a:t>
                      </a:r>
                    </a:p>
                  </a:txBody>
                  <a:tcPr anchor="ctr"/>
                </a:tc>
              </a:tr>
              <a:tr h="629881">
                <a:tc>
                  <a:txBody>
                    <a:bodyPr/>
                    <a:lstStyle/>
                    <a:p>
                      <a:r>
                        <a:rPr lang="en-US" sz="1800" dirty="0" smtClean="0">
                          <a:solidFill>
                            <a:schemeClr val="tx1">
                              <a:lumMod val="75000"/>
                              <a:lumOff val="25000"/>
                            </a:schemeClr>
                          </a:solidFill>
                          <a:latin typeface="Helvetica Neue"/>
                          <a:cs typeface="Helvetica Neue"/>
                        </a:rPr>
                        <a:t>Use prepared statements</a:t>
                      </a:r>
                    </a:p>
                  </a:txBody>
                  <a:tcPr anchor="ctr"/>
                </a:tc>
              </a:tr>
              <a:tr h="629881">
                <a:tc>
                  <a:txBody>
                    <a:bodyPr/>
                    <a:lstStyle/>
                    <a:p>
                      <a:r>
                        <a:rPr lang="en-US" sz="1800" dirty="0" smtClean="0">
                          <a:solidFill>
                            <a:schemeClr val="tx1">
                              <a:lumMod val="75000"/>
                              <a:lumOff val="25000"/>
                            </a:schemeClr>
                          </a:solidFill>
                          <a:latin typeface="Helvetica Neue"/>
                          <a:cs typeface="Helvetica Neue"/>
                        </a:rPr>
                        <a:t>Compaction tuning or </a:t>
                      </a:r>
                      <a:r>
                        <a:rPr lang="en-US" sz="1800" i="1" dirty="0" smtClean="0">
                          <a:solidFill>
                            <a:schemeClr val="tx1">
                              <a:lumMod val="75000"/>
                              <a:lumOff val="25000"/>
                            </a:schemeClr>
                          </a:solidFill>
                          <a:latin typeface="Helvetica Neue"/>
                          <a:cs typeface="Helvetica Neue"/>
                        </a:rPr>
                        <a:t>maybe</a:t>
                      </a:r>
                      <a:r>
                        <a:rPr lang="en-US" sz="1800" dirty="0" smtClean="0">
                          <a:solidFill>
                            <a:schemeClr val="tx1">
                              <a:lumMod val="75000"/>
                              <a:lumOff val="25000"/>
                            </a:schemeClr>
                          </a:solidFill>
                          <a:latin typeface="Helvetica Neue"/>
                          <a:cs typeface="Helvetica Neue"/>
                        </a:rPr>
                        <a:t> strategy</a:t>
                      </a:r>
                    </a:p>
                  </a:txBody>
                  <a:tcPr anchor="ctr"/>
                </a:tc>
              </a:tr>
            </a:tbl>
          </a:graphicData>
        </a:graphic>
      </p:graphicFrame>
      <p:sp>
        <p:nvSpPr>
          <p:cNvPr id="9" name="Content Placeholder 6"/>
          <p:cNvSpPr>
            <a:spLocks noGrp="1"/>
          </p:cNvSpPr>
          <p:nvPr>
            <p:ph sz="quarter" idx="1"/>
          </p:nvPr>
        </p:nvSpPr>
        <p:spPr>
          <a:xfrm>
            <a:off x="1073711" y="772296"/>
            <a:ext cx="6483938" cy="524403"/>
          </a:xfrm>
        </p:spPr>
        <p:txBody>
          <a:bodyPr>
            <a:normAutofit/>
          </a:bodyPr>
          <a:lstStyle/>
          <a:p>
            <a:pPr algn="ctr"/>
            <a:r>
              <a:rPr lang="en-US" sz="2400" dirty="0" smtClean="0"/>
              <a:t>Can DSE be both bigger and faster? Yes it can.</a:t>
            </a:r>
            <a:endParaRPr lang="en-US" sz="2400" dirty="0"/>
          </a:p>
        </p:txBody>
      </p:sp>
    </p:spTree>
    <p:extLst>
      <p:ext uri="{BB962C8B-B14F-4D97-AF65-F5344CB8AC3E}">
        <p14:creationId xmlns:p14="http://schemas.microsoft.com/office/powerpoint/2010/main" val="410342786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DataStax Ops Training. It’s Free.</a:t>
            </a:r>
            <a:endParaRPr lang="en-US" dirty="0"/>
          </a:p>
        </p:txBody>
      </p:sp>
      <p:sp>
        <p:nvSpPr>
          <p:cNvPr id="3" name="Content Placeholder 2"/>
          <p:cNvSpPr>
            <a:spLocks noGrp="1"/>
          </p:cNvSpPr>
          <p:nvPr>
            <p:ph idx="1"/>
          </p:nvPr>
        </p:nvSpPr>
        <p:spPr/>
        <p:txBody>
          <a:bodyPr>
            <a:normAutofit/>
          </a:bodyPr>
          <a:lstStyle/>
          <a:p>
            <a:pPr>
              <a:lnSpc>
                <a:spcPct val="150000"/>
              </a:lnSpc>
            </a:pPr>
            <a:r>
              <a:rPr lang="en-US" sz="2400" dirty="0" smtClean="0"/>
              <a:t>Deploy your cluster correctly</a:t>
            </a:r>
          </a:p>
          <a:p>
            <a:pPr>
              <a:lnSpc>
                <a:spcPct val="150000"/>
              </a:lnSpc>
            </a:pPr>
            <a:r>
              <a:rPr lang="en-US" sz="2400" dirty="0" smtClean="0"/>
              <a:t>Monitor and alert the right metrics</a:t>
            </a:r>
          </a:p>
          <a:p>
            <a:pPr>
              <a:lnSpc>
                <a:spcPct val="150000"/>
              </a:lnSpc>
            </a:pPr>
            <a:r>
              <a:rPr lang="en-US" sz="2400" dirty="0" smtClean="0"/>
              <a:t>Use repair correctly</a:t>
            </a:r>
          </a:p>
          <a:p>
            <a:pPr>
              <a:lnSpc>
                <a:spcPct val="150000"/>
              </a:lnSpc>
            </a:pPr>
            <a:r>
              <a:rPr lang="en-US" sz="2400" dirty="0" smtClean="0"/>
              <a:t>Scale out</a:t>
            </a:r>
          </a:p>
        </p:txBody>
      </p:sp>
      <p:sp>
        <p:nvSpPr>
          <p:cNvPr id="4" name="Footer Placeholder 3"/>
          <p:cNvSpPr>
            <a:spLocks noGrp="1"/>
          </p:cNvSpPr>
          <p:nvPr>
            <p:ph type="ftr" sz="quarter" idx="11"/>
          </p:nvPr>
        </p:nvSpPr>
        <p:spPr/>
        <p:txBody>
          <a:bodyPr/>
          <a:lstStyle/>
          <a:p>
            <a:r>
              <a:rPr lang="en-US" altLang="en-US" smtClean="0"/>
              <a:t>© 2015 DataStax, All Rights Reserved.</a:t>
            </a:r>
            <a:endParaRPr lang="en-US" altLang="en-US"/>
          </a:p>
        </p:txBody>
      </p:sp>
      <p:sp>
        <p:nvSpPr>
          <p:cNvPr id="5" name="Slide Number Placeholder 4"/>
          <p:cNvSpPr>
            <a:spLocks noGrp="1"/>
          </p:cNvSpPr>
          <p:nvPr>
            <p:ph type="sldNum" sz="quarter" idx="12"/>
          </p:nvPr>
        </p:nvSpPr>
        <p:spPr/>
        <p:txBody>
          <a:bodyPr/>
          <a:lstStyle/>
          <a:p>
            <a:fld id="{DB6E843D-D491-AD41-B0CE-EA434784C87A}" type="slidenum">
              <a:rPr lang="en-US" altLang="en-US" smtClean="0"/>
              <a:pPr/>
              <a:t>71</a:t>
            </a:fld>
            <a:endParaRPr lang="en-US" altLang="en-US"/>
          </a:p>
        </p:txBody>
      </p:sp>
      <p:pic>
        <p:nvPicPr>
          <p:cNvPr id="6" name="Content Placeholder 8"/>
          <p:cNvPicPr>
            <a:picLocks noChangeAspect="1"/>
          </p:cNvPicPr>
          <p:nvPr/>
        </p:nvPicPr>
        <p:blipFill>
          <a:blip r:embed="rId2"/>
          <a:stretch>
            <a:fillRect/>
          </a:stretch>
        </p:blipFill>
        <p:spPr>
          <a:xfrm>
            <a:off x="3509919" y="2344569"/>
            <a:ext cx="5172012" cy="2460323"/>
          </a:xfrm>
          <a:prstGeom prst="rect">
            <a:avLst/>
          </a:prstGeom>
        </p:spPr>
      </p:pic>
    </p:spTree>
    <p:extLst>
      <p:ext uri="{BB962C8B-B14F-4D97-AF65-F5344CB8AC3E}">
        <p14:creationId xmlns:p14="http://schemas.microsoft.com/office/powerpoint/2010/main" val="147215471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 Cloud App Reference Architecture</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72</a:t>
            </a:fld>
            <a:endParaRPr lang="en-US"/>
          </a:p>
        </p:txBody>
      </p:sp>
    </p:spTree>
    <p:extLst>
      <p:ext uri="{BB962C8B-B14F-4D97-AF65-F5344CB8AC3E}">
        <p14:creationId xmlns:p14="http://schemas.microsoft.com/office/powerpoint/2010/main" val="197453921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 </a:t>
            </a:r>
            <a:r>
              <a:rPr lang="en-US" dirty="0" smtClean="0"/>
              <a:t>Cloud Application</a:t>
            </a:r>
            <a:endParaRPr lang="en-US" dirty="0"/>
          </a:p>
        </p:txBody>
      </p:sp>
      <p:sp>
        <p:nvSpPr>
          <p:cNvPr id="3" name="Footer Placeholder 2"/>
          <p:cNvSpPr>
            <a:spLocks noGrp="1"/>
          </p:cNvSpPr>
          <p:nvPr>
            <p:ph type="ftr" sz="quarter" idx="11"/>
          </p:nvPr>
        </p:nvSpPr>
        <p:spPr/>
        <p:txBody>
          <a:bodyPr/>
          <a:lstStyle/>
          <a:p>
            <a:r>
              <a:rPr lang="en-US" dirty="0" smtClean="0"/>
              <a:t>© 2015 </a:t>
            </a:r>
            <a:r>
              <a:rPr lang="en-US" dirty="0" err="1" smtClean="0"/>
              <a:t>DataStax</a:t>
            </a:r>
            <a:r>
              <a:rPr lang="en-US" dirty="0" smtClean="0"/>
              <a:t>,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73</a:t>
            </a:fld>
            <a:endParaRPr lang="en-US" dirty="0"/>
          </a:p>
        </p:txBody>
      </p:sp>
      <p:sp>
        <p:nvSpPr>
          <p:cNvPr id="5" name="Rectangle 4"/>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9" name="Rectangle 8"/>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1" name="Rectangle 10"/>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2" name="Rectangle 11"/>
          <p:cNvSpPr/>
          <p:nvPr/>
        </p:nvSpPr>
        <p:spPr>
          <a:xfrm>
            <a:off x="3309479" y="1080711"/>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Spark Streaming</a:t>
            </a:r>
            <a:endParaRPr lang="en-US" sz="900" dirty="0">
              <a:solidFill>
                <a:schemeClr val="tx2">
                  <a:lumMod val="50000"/>
                </a:schemeClr>
              </a:solidFill>
              <a:latin typeface="Helvetica Neue Light"/>
              <a:cs typeface="Helvetica Neue Light"/>
            </a:endParaRPr>
          </a:p>
        </p:txBody>
      </p:sp>
      <p:sp>
        <p:nvSpPr>
          <p:cNvPr id="8" name="Magnetic Disk 7"/>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sp>
        <p:nvSpPr>
          <p:cNvPr id="15" name="Magnetic Disk 14"/>
          <p:cNvSpPr/>
          <p:nvPr/>
        </p:nvSpPr>
        <p:spPr>
          <a:xfrm>
            <a:off x="4495800" y="3073404"/>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6" name="Magnetic Disk 15"/>
          <p:cNvSpPr/>
          <p:nvPr/>
        </p:nvSpPr>
        <p:spPr>
          <a:xfrm>
            <a:off x="4495800" y="3984769"/>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err="1" smtClean="0">
                <a:solidFill>
                  <a:schemeClr val="tx2">
                    <a:lumMod val="50000"/>
                  </a:schemeClr>
                </a:solidFill>
                <a:latin typeface="Helvetica Neue Light"/>
                <a:cs typeface="Helvetica Neue Light"/>
              </a:rPr>
              <a:t>Hadoop</a:t>
            </a:r>
            <a:endParaRPr lang="en-US" sz="900" dirty="0">
              <a:solidFill>
                <a:schemeClr val="tx2">
                  <a:lumMod val="50000"/>
                </a:schemeClr>
              </a:solidFill>
              <a:latin typeface="Helvetica Neue Light"/>
              <a:cs typeface="Helvetica Neue Light"/>
            </a:endParaRPr>
          </a:p>
        </p:txBody>
      </p:sp>
      <p:sp>
        <p:nvSpPr>
          <p:cNvPr id="17" name="Rectangle 16"/>
          <p:cNvSpPr/>
          <p:nvPr/>
        </p:nvSpPr>
        <p:spPr>
          <a:xfrm>
            <a:off x="5800246" y="3285071"/>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8" name="Rectangle 17"/>
          <p:cNvSpPr/>
          <p:nvPr/>
        </p:nvSpPr>
        <p:spPr>
          <a:xfrm>
            <a:off x="5800246" y="3740899"/>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Hive</a:t>
            </a:r>
            <a:endParaRPr lang="en-US" sz="900" dirty="0">
              <a:solidFill>
                <a:schemeClr val="tx2">
                  <a:lumMod val="50000"/>
                </a:schemeClr>
              </a:solidFill>
              <a:latin typeface="Helvetica Neue Light"/>
              <a:cs typeface="Helvetica Neue Light"/>
            </a:endParaRPr>
          </a:p>
        </p:txBody>
      </p:sp>
      <p:sp>
        <p:nvSpPr>
          <p:cNvPr id="20" name="Rectangle 19"/>
          <p:cNvSpPr/>
          <p:nvPr/>
        </p:nvSpPr>
        <p:spPr>
          <a:xfrm>
            <a:off x="5800246" y="4177302"/>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21" name="Rectangle 20"/>
          <p:cNvSpPr/>
          <p:nvPr/>
        </p:nvSpPr>
        <p:spPr>
          <a:xfrm>
            <a:off x="7087840" y="3505205"/>
            <a:ext cx="829734" cy="733852"/>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Batch Processing</a:t>
            </a:r>
            <a:endParaRPr lang="en-US" sz="900" dirty="0">
              <a:solidFill>
                <a:schemeClr val="tx2">
                  <a:lumMod val="50000"/>
                </a:schemeClr>
              </a:solidFill>
              <a:latin typeface="Helvetica Neue Light"/>
              <a:cs typeface="Helvetica Neue Light"/>
            </a:endParaRPr>
          </a:p>
        </p:txBody>
      </p:sp>
      <p:cxnSp>
        <p:nvCxnSpPr>
          <p:cNvPr id="28" name="Straight Arrow Connector 27"/>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11" idx="0"/>
            <a:endCxn id="12" idx="2"/>
          </p:cNvCxnSpPr>
          <p:nvPr/>
        </p:nvCxnSpPr>
        <p:spPr>
          <a:xfrm flipV="1">
            <a:off x="3724346" y="1597178"/>
            <a:ext cx="0" cy="231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2" idx="3"/>
            <a:endCxn id="8" idx="1"/>
          </p:cNvCxnSpPr>
          <p:nvPr/>
        </p:nvCxnSpPr>
        <p:spPr>
          <a:xfrm>
            <a:off x="4139213" y="1338945"/>
            <a:ext cx="779921" cy="481392"/>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21" idx="0"/>
            <a:endCxn id="8" idx="4"/>
          </p:cNvCxnSpPr>
          <p:nvPr/>
        </p:nvCxnSpPr>
        <p:spPr>
          <a:xfrm rot="16200000" flipV="1">
            <a:off x="5700803" y="1703301"/>
            <a:ext cx="1418168" cy="2185640"/>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18" idx="3"/>
          </p:cNvCxnSpPr>
          <p:nvPr/>
        </p:nvCxnSpPr>
        <p:spPr>
          <a:xfrm flipV="1">
            <a:off x="6629980" y="3869272"/>
            <a:ext cx="448153" cy="2859"/>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5511800" y="3422406"/>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5511800" y="3867981"/>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5511800" y="4333770"/>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7" name="Elbow Connector 56"/>
          <p:cNvCxnSpPr/>
          <p:nvPr/>
        </p:nvCxnSpPr>
        <p:spPr>
          <a:xfrm rot="16200000" flipH="1">
            <a:off x="3567765" y="2502838"/>
            <a:ext cx="1077136" cy="762000"/>
          </a:xfrm>
          <a:prstGeom prst="bentConnector3">
            <a:avLst>
              <a:gd name="adj1" fmla="val 98734"/>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Elbow Connector 57"/>
          <p:cNvCxnSpPr/>
          <p:nvPr/>
        </p:nvCxnSpPr>
        <p:spPr>
          <a:xfrm rot="16200000" flipH="1">
            <a:off x="3598250" y="3539152"/>
            <a:ext cx="1024633" cy="770467"/>
          </a:xfrm>
          <a:prstGeom prst="bentConnector3">
            <a:avLst>
              <a:gd name="adj1" fmla="val 97926"/>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Elbow Connector 61"/>
          <p:cNvCxnSpPr/>
          <p:nvPr/>
        </p:nvCxnSpPr>
        <p:spPr>
          <a:xfrm flipV="1">
            <a:off x="5291666"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Elbow Connector 64"/>
          <p:cNvCxnSpPr/>
          <p:nvPr/>
        </p:nvCxnSpPr>
        <p:spPr>
          <a:xfrm flipV="1">
            <a:off x="6630391"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66" name="Picture 65"/>
          <p:cNvPicPr>
            <a:picLocks noChangeAspect="1"/>
          </p:cNvPicPr>
          <p:nvPr/>
        </p:nvPicPr>
        <p:blipFill>
          <a:blip r:embed="rId3"/>
          <a:stretch>
            <a:fillRect/>
          </a:stretch>
        </p:blipFill>
        <p:spPr>
          <a:xfrm>
            <a:off x="1155701" y="2799178"/>
            <a:ext cx="402166" cy="446850"/>
          </a:xfrm>
          <a:prstGeom prst="rect">
            <a:avLst/>
          </a:prstGeom>
        </p:spPr>
      </p:pic>
      <p:cxnSp>
        <p:nvCxnSpPr>
          <p:cNvPr id="67" name="Straight Arrow Connector 66"/>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133422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Why DSE Instead of Open Source?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74</a:t>
            </a:fld>
            <a:endParaRPr lang="en-US"/>
          </a:p>
        </p:txBody>
      </p:sp>
      <p:sp>
        <p:nvSpPr>
          <p:cNvPr id="11" name="Content Placeholder 14"/>
          <p:cNvSpPr>
            <a:spLocks noGrp="1"/>
          </p:cNvSpPr>
          <p:nvPr>
            <p:ph sz="quarter" idx="1"/>
          </p:nvPr>
        </p:nvSpPr>
        <p:spPr>
          <a:xfrm>
            <a:off x="5147817" y="997207"/>
            <a:ext cx="3710256" cy="3967553"/>
          </a:xfrm>
        </p:spPr>
        <p:txBody>
          <a:bodyPr>
            <a:normAutofit/>
          </a:bodyPr>
          <a:lstStyle/>
          <a:p>
            <a:r>
              <a:rPr lang="en-US" dirty="0" smtClean="0"/>
              <a:t>Time to Market</a:t>
            </a:r>
            <a:endParaRPr lang="en-US" dirty="0"/>
          </a:p>
          <a:p>
            <a:r>
              <a:rPr lang="en-US" dirty="0"/>
              <a:t>    </a:t>
            </a:r>
            <a:r>
              <a:rPr lang="en-US" dirty="0">
                <a:solidFill>
                  <a:schemeClr val="accent2"/>
                </a:solidFill>
              </a:rPr>
              <a:t>We built the </a:t>
            </a:r>
          </a:p>
          <a:p>
            <a:r>
              <a:rPr lang="en-US" dirty="0">
                <a:solidFill>
                  <a:schemeClr val="accent2"/>
                </a:solidFill>
              </a:rPr>
              <a:t>    integrations for </a:t>
            </a:r>
            <a:r>
              <a:rPr lang="en-US" dirty="0" smtClean="0">
                <a:solidFill>
                  <a:schemeClr val="accent2"/>
                </a:solidFill>
              </a:rPr>
              <a:t>you.</a:t>
            </a:r>
            <a:endParaRPr lang="en-US" dirty="0">
              <a:solidFill>
                <a:schemeClr val="accent2"/>
              </a:solidFill>
            </a:endParaRPr>
          </a:p>
          <a:p>
            <a:endParaRPr lang="en-US" dirty="0" smtClean="0"/>
          </a:p>
          <a:p>
            <a:r>
              <a:rPr lang="en-US" dirty="0" smtClean="0"/>
              <a:t>Lower </a:t>
            </a:r>
            <a:r>
              <a:rPr lang="en-US" dirty="0"/>
              <a:t>TCO</a:t>
            </a:r>
          </a:p>
          <a:p>
            <a:r>
              <a:rPr lang="en-US" dirty="0">
                <a:solidFill>
                  <a:schemeClr val="accent2"/>
                </a:solidFill>
              </a:rPr>
              <a:t>    It’s easy to </a:t>
            </a:r>
            <a:r>
              <a:rPr lang="en-US" dirty="0" smtClean="0">
                <a:solidFill>
                  <a:schemeClr val="accent2"/>
                </a:solidFill>
              </a:rPr>
              <a:t>operate.</a:t>
            </a:r>
            <a:endParaRPr lang="en-US" dirty="0">
              <a:solidFill>
                <a:schemeClr val="accent2"/>
              </a:solidFill>
            </a:endParaRPr>
          </a:p>
          <a:p>
            <a:r>
              <a:rPr lang="en-US" dirty="0" smtClean="0">
                <a:solidFill>
                  <a:schemeClr val="accent2"/>
                </a:solidFill>
              </a:rPr>
              <a:t>    Open source code </a:t>
            </a:r>
          </a:p>
          <a:p>
            <a:r>
              <a:rPr lang="en-US" dirty="0">
                <a:solidFill>
                  <a:schemeClr val="accent2"/>
                </a:solidFill>
              </a:rPr>
              <a:t> </a:t>
            </a:r>
            <a:r>
              <a:rPr lang="en-US" dirty="0" smtClean="0">
                <a:solidFill>
                  <a:schemeClr val="accent2"/>
                </a:solidFill>
              </a:rPr>
              <a:t>   can be painful.</a:t>
            </a:r>
            <a:endParaRPr lang="en-US" dirty="0"/>
          </a:p>
        </p:txBody>
      </p:sp>
      <p:pic>
        <p:nvPicPr>
          <p:cNvPr id="19" name="Picture 18"/>
          <p:cNvPicPr>
            <a:picLocks noChangeAspect="1"/>
          </p:cNvPicPr>
          <p:nvPr/>
        </p:nvPicPr>
        <p:blipFill>
          <a:blip r:embed="rId3"/>
          <a:stretch>
            <a:fillRect/>
          </a:stretch>
        </p:blipFill>
        <p:spPr>
          <a:xfrm>
            <a:off x="648116" y="907511"/>
            <a:ext cx="4047133" cy="3984289"/>
          </a:xfrm>
          <a:prstGeom prst="rect">
            <a:avLst/>
          </a:prstGeom>
        </p:spPr>
      </p:pic>
    </p:spTree>
    <p:extLst>
      <p:ext uri="{BB962C8B-B14F-4D97-AF65-F5344CB8AC3E}">
        <p14:creationId xmlns:p14="http://schemas.microsoft.com/office/powerpoint/2010/main" val="407434167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Next Steps</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75</a:t>
            </a:fld>
            <a:endParaRPr lang="en-US"/>
          </a:p>
        </p:txBody>
      </p:sp>
    </p:spTree>
    <p:extLst>
      <p:ext uri="{BB962C8B-B14F-4D97-AF65-F5344CB8AC3E}">
        <p14:creationId xmlns:p14="http://schemas.microsoft.com/office/powerpoint/2010/main" val="271709179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Next?</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76</a:t>
            </a:fld>
            <a:endParaRPr lang="en-US"/>
          </a:p>
        </p:txBody>
      </p:sp>
      <p:sp>
        <p:nvSpPr>
          <p:cNvPr id="7" name="Content Placeholder 6"/>
          <p:cNvSpPr>
            <a:spLocks noGrp="1"/>
          </p:cNvSpPr>
          <p:nvPr>
            <p:ph sz="quarter" idx="1"/>
          </p:nvPr>
        </p:nvSpPr>
        <p:spPr>
          <a:xfrm>
            <a:off x="381000" y="985456"/>
            <a:ext cx="8356600" cy="3703320"/>
          </a:xfrm>
        </p:spPr>
        <p:txBody>
          <a:bodyPr>
            <a:normAutofit fontScale="92500" lnSpcReduction="10000"/>
          </a:bodyPr>
          <a:lstStyle/>
          <a:p>
            <a:r>
              <a:rPr lang="en-US" dirty="0" smtClean="0"/>
              <a:t>We’ll keep this cluster up and running until Tuesday</a:t>
            </a:r>
            <a:endParaRPr lang="en-US" dirty="0"/>
          </a:p>
          <a:p>
            <a:r>
              <a:rPr lang="en-US" dirty="0" smtClean="0"/>
              <a:t>Build use cases on it</a:t>
            </a:r>
            <a:r>
              <a:rPr lang="en-US" dirty="0"/>
              <a:t> </a:t>
            </a:r>
            <a:r>
              <a:rPr lang="en-US" dirty="0" smtClean="0"/>
              <a:t>and reach out for help</a:t>
            </a:r>
          </a:p>
          <a:p>
            <a:r>
              <a:rPr lang="en-US" dirty="0" smtClean="0">
                <a:solidFill>
                  <a:schemeClr val="accent2"/>
                </a:solidFill>
              </a:rPr>
              <a:t>mselwan@datastax.com</a:t>
            </a:r>
            <a:endParaRPr lang="en-US" dirty="0">
              <a:solidFill>
                <a:schemeClr val="accent2"/>
              </a:solidFill>
            </a:endParaRPr>
          </a:p>
          <a:p>
            <a:r>
              <a:rPr lang="en-US" dirty="0" smtClean="0">
                <a:solidFill>
                  <a:schemeClr val="accent2"/>
                </a:solidFill>
              </a:rPr>
              <a:t>rreffner@datastax.com</a:t>
            </a:r>
          </a:p>
          <a:p>
            <a:endParaRPr lang="en-US" dirty="0" smtClean="0"/>
          </a:p>
          <a:p>
            <a:r>
              <a:rPr lang="en-US" dirty="0" smtClean="0"/>
              <a:t>Get smart on DSE</a:t>
            </a:r>
          </a:p>
          <a:p>
            <a:r>
              <a:rPr lang="en-US" dirty="0" smtClean="0">
                <a:solidFill>
                  <a:srgbClr val="007B98"/>
                </a:solidFill>
              </a:rPr>
              <a:t>http:</a:t>
            </a:r>
            <a:r>
              <a:rPr lang="en-US" dirty="0">
                <a:solidFill>
                  <a:srgbClr val="007B98"/>
                </a:solidFill>
              </a:rPr>
              <a:t>//</a:t>
            </a:r>
            <a:r>
              <a:rPr lang="en-US" dirty="0" err="1">
                <a:solidFill>
                  <a:srgbClr val="007B98"/>
                </a:solidFill>
              </a:rPr>
              <a:t>www.academy.datastax.com</a:t>
            </a:r>
            <a:endParaRPr lang="en-US" dirty="0" smtClean="0">
              <a:solidFill>
                <a:srgbClr val="007B98"/>
              </a:solidFill>
            </a:endParaRPr>
          </a:p>
          <a:p>
            <a:r>
              <a:rPr lang="en-US" dirty="0" smtClean="0">
                <a:solidFill>
                  <a:srgbClr val="007B98"/>
                </a:solidFill>
              </a:rPr>
              <a:t>http:</a:t>
            </a:r>
            <a:r>
              <a:rPr lang="en-US" dirty="0">
                <a:solidFill>
                  <a:srgbClr val="007B98"/>
                </a:solidFill>
              </a:rPr>
              <a:t>//</a:t>
            </a:r>
            <a:r>
              <a:rPr lang="en-US" dirty="0" err="1">
                <a:solidFill>
                  <a:srgbClr val="007B98"/>
                </a:solidFill>
              </a:rPr>
              <a:t>docs.datastax.com</a:t>
            </a:r>
            <a:endParaRPr lang="en-US" dirty="0">
              <a:solidFill>
                <a:srgbClr val="007B98"/>
              </a:solidFill>
            </a:endParaRPr>
          </a:p>
          <a:p>
            <a:r>
              <a:rPr lang="en-US" dirty="0">
                <a:solidFill>
                  <a:srgbClr val="007B98"/>
                </a:solidFill>
              </a:rPr>
              <a:t>https://</a:t>
            </a:r>
            <a:r>
              <a:rPr lang="en-US" dirty="0" err="1">
                <a:solidFill>
                  <a:srgbClr val="007B98"/>
                </a:solidFill>
              </a:rPr>
              <a:t>github.com</a:t>
            </a:r>
            <a:r>
              <a:rPr lang="en-US" dirty="0">
                <a:solidFill>
                  <a:srgbClr val="007B98"/>
                </a:solidFill>
              </a:rPr>
              <a:t>/</a:t>
            </a:r>
            <a:r>
              <a:rPr lang="en-US" dirty="0" err="1">
                <a:solidFill>
                  <a:srgbClr val="007B98"/>
                </a:solidFill>
              </a:rPr>
              <a:t>Marcinthecloud</a:t>
            </a:r>
            <a:r>
              <a:rPr lang="en-US" dirty="0">
                <a:solidFill>
                  <a:srgbClr val="007B98"/>
                </a:solidFill>
              </a:rPr>
              <a:t>/</a:t>
            </a:r>
            <a:r>
              <a:rPr lang="en-US" dirty="0" err="1">
                <a:solidFill>
                  <a:srgbClr val="007B98"/>
                </a:solidFill>
              </a:rPr>
              <a:t>DataStaxDay</a:t>
            </a:r>
            <a:endParaRPr lang="en-US" dirty="0" smtClean="0">
              <a:solidFill>
                <a:srgbClr val="007B98"/>
              </a:solidFill>
            </a:endParaRPr>
          </a:p>
        </p:txBody>
      </p:sp>
    </p:spTree>
    <p:extLst>
      <p:ext uri="{BB962C8B-B14F-4D97-AF65-F5344CB8AC3E}">
        <p14:creationId xmlns:p14="http://schemas.microsoft.com/office/powerpoint/2010/main" val="7887491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 On DataStax Enterprise</a:t>
            </a:r>
            <a:endParaRPr lang="en-US" dirty="0"/>
          </a:p>
        </p:txBody>
      </p:sp>
      <p:sp>
        <p:nvSpPr>
          <p:cNvPr id="4" name="Text Placeholder 3"/>
          <p:cNvSpPr>
            <a:spLocks noGrp="1"/>
          </p:cNvSpPr>
          <p:nvPr>
            <p:ph type="body" sz="quarter" idx="10"/>
          </p:nvPr>
        </p:nvSpPr>
        <p:spPr>
          <a:xfrm>
            <a:off x="468313" y="3291830"/>
            <a:ext cx="8229600" cy="1060106"/>
          </a:xfrm>
        </p:spPr>
        <p:txBody>
          <a:bodyPr>
            <a:normAutofit/>
          </a:bodyPr>
          <a:lstStyle/>
          <a:p>
            <a:r>
              <a:rPr lang="en-US" dirty="0" smtClean="0"/>
              <a:t>Marc </a:t>
            </a:r>
            <a:r>
              <a:rPr lang="en-US" dirty="0" err="1" smtClean="0"/>
              <a:t>Selwan</a:t>
            </a:r>
            <a:r>
              <a:rPr lang="en-US" dirty="0" smtClean="0"/>
              <a:t> – DataStax Solution Engineer</a:t>
            </a:r>
          </a:p>
          <a:p>
            <a:r>
              <a:rPr lang="en-US" dirty="0" smtClean="0"/>
              <a:t>Rich Reffner – DataStax Solution Engineering West Americas</a:t>
            </a:r>
            <a:endParaRPr lang="en-US" dirty="0"/>
          </a:p>
        </p:txBody>
      </p:sp>
    </p:spTree>
    <p:extLst>
      <p:ext uri="{BB962C8B-B14F-4D97-AF65-F5344CB8AC3E}">
        <p14:creationId xmlns:p14="http://schemas.microsoft.com/office/powerpoint/2010/main" val="221948092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Fillers if extra time</a:t>
            </a:r>
            <a:endParaRPr lang="en-US" dirty="0"/>
          </a:p>
        </p:txBody>
      </p:sp>
      <p:sp>
        <p:nvSpPr>
          <p:cNvPr id="5" name="Content Placeholder 4"/>
          <p:cNvSpPr>
            <a:spLocks noGrp="1"/>
          </p:cNvSpPr>
          <p:nvPr>
            <p:ph sz="quarter" idx="1"/>
          </p:nvPr>
        </p:nvSpPr>
        <p:spPr/>
        <p:txBody>
          <a:bodyPr/>
          <a:lstStyle/>
          <a:p>
            <a:r>
              <a:rPr lang="en-US" dirty="0" smtClean="0"/>
              <a:t>Data model use cases</a:t>
            </a:r>
          </a:p>
          <a:p>
            <a:r>
              <a:rPr lang="en-US" dirty="0" err="1" smtClean="0"/>
              <a:t>OpsCenter</a:t>
            </a:r>
            <a:r>
              <a:rPr lang="en-US" dirty="0" smtClean="0"/>
              <a:t> operations</a:t>
            </a:r>
          </a:p>
          <a:p>
            <a:r>
              <a:rPr lang="en-US" dirty="0" smtClean="0"/>
              <a:t>Code samples of </a:t>
            </a:r>
            <a:r>
              <a:rPr lang="en-US" dirty="0" err="1" smtClean="0"/>
              <a:t>asynch</a:t>
            </a:r>
            <a:r>
              <a:rPr lang="en-US" dirty="0" smtClean="0"/>
              <a:t> prepared queries</a:t>
            </a:r>
          </a:p>
          <a:p>
            <a:r>
              <a:rPr lang="en-US" dirty="0" smtClean="0"/>
              <a:t>Sizing basics</a:t>
            </a:r>
            <a:endParaRPr lang="en-US" dirty="0"/>
          </a:p>
        </p:txBody>
      </p:sp>
    </p:spTree>
    <p:extLst>
      <p:ext uri="{BB962C8B-B14F-4D97-AF65-F5344CB8AC3E}">
        <p14:creationId xmlns:p14="http://schemas.microsoft.com/office/powerpoint/2010/main" val="31848888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igtable_Dynamo_Faceboo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473" y="1585920"/>
            <a:ext cx="7646458" cy="1244746"/>
          </a:xfrm>
          <a:prstGeom prst="rect">
            <a:avLst/>
          </a:prstGeom>
        </p:spPr>
      </p:pic>
      <p:sp>
        <p:nvSpPr>
          <p:cNvPr id="4" name="Title 3"/>
          <p:cNvSpPr>
            <a:spLocks noGrp="1"/>
          </p:cNvSpPr>
          <p:nvPr>
            <p:ph type="title"/>
          </p:nvPr>
        </p:nvSpPr>
        <p:spPr>
          <a:xfrm>
            <a:off x="381001" y="200026"/>
            <a:ext cx="7544153" cy="738664"/>
          </a:xfrm>
        </p:spPr>
        <p:txBody>
          <a:bodyPr>
            <a:normAutofit fontScale="90000"/>
          </a:bodyPr>
          <a:lstStyle/>
          <a:p>
            <a:r>
              <a:rPr lang="en-US" dirty="0"/>
              <a:t>How do we handle massive</a:t>
            </a:r>
            <a:br>
              <a:rPr lang="en-US" dirty="0"/>
            </a:br>
            <a:r>
              <a:rPr lang="en-US" dirty="0"/>
              <a:t>transactional data and never go down? </a:t>
            </a:r>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8</a:t>
            </a:fld>
            <a:endParaRPr lang="en-US"/>
          </a:p>
        </p:txBody>
      </p:sp>
      <p:sp>
        <p:nvSpPr>
          <p:cNvPr id="5" name="Content Placeholder 4"/>
          <p:cNvSpPr txBox="1">
            <a:spLocks/>
          </p:cNvSpPr>
          <p:nvPr/>
        </p:nvSpPr>
        <p:spPr>
          <a:xfrm>
            <a:off x="373112" y="1332517"/>
            <a:ext cx="8356600" cy="3703320"/>
          </a:xfrm>
          <a:prstGeom prst="rect">
            <a:avLst/>
          </a:prstGeom>
        </p:spPr>
        <p:txBody>
          <a:bodyPr>
            <a:norm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Georgia"/>
                <a:ea typeface="+mn-ea"/>
                <a:cs typeface="Georgi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Georgia"/>
                <a:ea typeface="+mn-ea"/>
                <a:cs typeface="Georgi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Georgia"/>
                <a:ea typeface="+mn-ea"/>
                <a:cs typeface="Georgi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Georgia"/>
                <a:ea typeface="+mn-ea"/>
                <a:cs typeface="Georgi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Georgia"/>
                <a:ea typeface="+mn-ea"/>
                <a:cs typeface="Georgi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lang="en-US" dirty="0"/>
          </a:p>
        </p:txBody>
      </p:sp>
      <p:pic>
        <p:nvPicPr>
          <p:cNvPr id="8" name="Picture 7" descr="Cassandra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0801" y="3534814"/>
            <a:ext cx="5666016" cy="952500"/>
          </a:xfrm>
          <a:prstGeom prst="rect">
            <a:avLst/>
          </a:prstGeom>
        </p:spPr>
      </p:pic>
      <p:sp>
        <p:nvSpPr>
          <p:cNvPr id="9" name="Down Arrow 8"/>
          <p:cNvSpPr/>
          <p:nvPr/>
        </p:nvSpPr>
        <p:spPr>
          <a:xfrm>
            <a:off x="4244012" y="2985978"/>
            <a:ext cx="524583" cy="486654"/>
          </a:xfrm>
          <a:prstGeom prst="downArrow">
            <a:avLst/>
          </a:prstGeom>
          <a:solidFill>
            <a:schemeClr val="bg1">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Screen Shot 2014-04-01 at 9.10.40 PM.png"/>
          <p:cNvPicPr>
            <a:picLocks noChangeAspect="1"/>
          </p:cNvPicPr>
          <p:nvPr/>
        </p:nvPicPr>
        <p:blipFill rotWithShape="1">
          <a:blip r:embed="rId5">
            <a:extLst>
              <a:ext uri="{28A0092B-C50C-407E-A947-70E740481C1C}">
                <a14:useLocalDpi xmlns:a14="http://schemas.microsoft.com/office/drawing/2010/main" val="0"/>
              </a:ext>
            </a:extLst>
          </a:blip>
          <a:srcRect l="41316"/>
          <a:stretch/>
        </p:blipFill>
        <p:spPr>
          <a:xfrm>
            <a:off x="3098207" y="4413729"/>
            <a:ext cx="2899023" cy="475549"/>
          </a:xfrm>
          <a:prstGeom prst="rect">
            <a:avLst/>
          </a:prstGeom>
        </p:spPr>
      </p:pic>
      <p:sp>
        <p:nvSpPr>
          <p:cNvPr id="11" name="Content Placeholder 14"/>
          <p:cNvSpPr>
            <a:spLocks noGrp="1"/>
          </p:cNvSpPr>
          <p:nvPr>
            <p:ph sz="quarter" idx="1"/>
          </p:nvPr>
        </p:nvSpPr>
        <p:spPr>
          <a:xfrm>
            <a:off x="7201522" y="2388922"/>
            <a:ext cx="1845781" cy="1648388"/>
          </a:xfrm>
        </p:spPr>
        <p:txBody>
          <a:bodyPr>
            <a:normAutofit/>
          </a:bodyPr>
          <a:lstStyle/>
          <a:p>
            <a:pPr>
              <a:lnSpc>
                <a:spcPct val="90000"/>
              </a:lnSpc>
            </a:pPr>
            <a:r>
              <a:rPr lang="en-US" sz="1400" b="1" dirty="0" smtClean="0">
                <a:solidFill>
                  <a:srgbClr val="BFBFBF"/>
                </a:solidFill>
              </a:rPr>
              <a:t>Cluster Architecture</a:t>
            </a:r>
          </a:p>
          <a:p>
            <a:pPr>
              <a:lnSpc>
                <a:spcPct val="90000"/>
              </a:lnSpc>
            </a:pPr>
            <a:r>
              <a:rPr lang="en-US" sz="1400" b="1" dirty="0" smtClean="0">
                <a:solidFill>
                  <a:srgbClr val="BFBFBF"/>
                </a:solidFill>
              </a:rPr>
              <a:t>Partitioning</a:t>
            </a:r>
          </a:p>
          <a:p>
            <a:pPr>
              <a:lnSpc>
                <a:spcPct val="90000"/>
              </a:lnSpc>
            </a:pPr>
            <a:r>
              <a:rPr lang="en-US" sz="1400" b="1" dirty="0" smtClean="0">
                <a:solidFill>
                  <a:srgbClr val="BFBFBF"/>
                </a:solidFill>
              </a:rPr>
              <a:t>Replication</a:t>
            </a:r>
          </a:p>
          <a:p>
            <a:pPr>
              <a:lnSpc>
                <a:spcPct val="90000"/>
              </a:lnSpc>
            </a:pPr>
            <a:r>
              <a:rPr lang="en-US" sz="1400" b="1" dirty="0">
                <a:solidFill>
                  <a:srgbClr val="BFBFBF"/>
                </a:solidFill>
              </a:rPr>
              <a:t>Gossip</a:t>
            </a:r>
          </a:p>
          <a:p>
            <a:pPr>
              <a:lnSpc>
                <a:spcPct val="90000"/>
              </a:lnSpc>
            </a:pPr>
            <a:r>
              <a:rPr lang="en-US" sz="1400" b="1" dirty="0" smtClean="0">
                <a:solidFill>
                  <a:srgbClr val="BFBFBF"/>
                </a:solidFill>
              </a:rPr>
              <a:t>Anti-Entropy</a:t>
            </a:r>
          </a:p>
          <a:p>
            <a:pPr>
              <a:lnSpc>
                <a:spcPct val="90000"/>
              </a:lnSpc>
            </a:pPr>
            <a:r>
              <a:rPr lang="en-US" sz="1400" b="1" dirty="0" smtClean="0">
                <a:solidFill>
                  <a:srgbClr val="BFBFBF"/>
                </a:solidFill>
              </a:rPr>
              <a:t>Hints</a:t>
            </a:r>
            <a:endParaRPr lang="en-US" sz="1400" b="1" dirty="0">
              <a:solidFill>
                <a:srgbClr val="BFBFBF"/>
              </a:solidFill>
            </a:endParaRPr>
          </a:p>
        </p:txBody>
      </p:sp>
      <p:sp>
        <p:nvSpPr>
          <p:cNvPr id="12" name="Content Placeholder 14"/>
          <p:cNvSpPr>
            <a:spLocks noGrp="1"/>
          </p:cNvSpPr>
          <p:nvPr>
            <p:ph sz="quarter" idx="1"/>
          </p:nvPr>
        </p:nvSpPr>
        <p:spPr>
          <a:xfrm>
            <a:off x="368922" y="2410776"/>
            <a:ext cx="1845781" cy="1683660"/>
          </a:xfrm>
        </p:spPr>
        <p:txBody>
          <a:bodyPr>
            <a:normAutofit/>
          </a:bodyPr>
          <a:lstStyle/>
          <a:p>
            <a:pPr>
              <a:lnSpc>
                <a:spcPct val="90000"/>
              </a:lnSpc>
            </a:pPr>
            <a:r>
              <a:rPr lang="en-US" sz="1400" b="1" dirty="0" smtClean="0">
                <a:solidFill>
                  <a:schemeClr val="bg1">
                    <a:lumMod val="75000"/>
                  </a:schemeClr>
                </a:solidFill>
              </a:rPr>
              <a:t>Schema</a:t>
            </a:r>
          </a:p>
          <a:p>
            <a:pPr>
              <a:lnSpc>
                <a:spcPct val="90000"/>
              </a:lnSpc>
            </a:pPr>
            <a:r>
              <a:rPr lang="en-US" sz="1400" b="1" dirty="0" err="1">
                <a:solidFill>
                  <a:schemeClr val="bg1">
                    <a:lumMod val="75000"/>
                  </a:schemeClr>
                </a:solidFill>
              </a:rPr>
              <a:t>Memtables</a:t>
            </a:r>
            <a:endParaRPr lang="en-US" sz="1400" b="1" dirty="0">
              <a:solidFill>
                <a:schemeClr val="bg1">
                  <a:lumMod val="75000"/>
                </a:schemeClr>
              </a:solidFill>
            </a:endParaRPr>
          </a:p>
          <a:p>
            <a:pPr>
              <a:lnSpc>
                <a:spcPct val="90000"/>
              </a:lnSpc>
            </a:pPr>
            <a:r>
              <a:rPr lang="en-US" sz="1400" b="1" dirty="0" smtClean="0">
                <a:solidFill>
                  <a:schemeClr val="bg1">
                    <a:lumMod val="75000"/>
                  </a:schemeClr>
                </a:solidFill>
              </a:rPr>
              <a:t>Compaction</a:t>
            </a:r>
          </a:p>
          <a:p>
            <a:pPr>
              <a:lnSpc>
                <a:spcPct val="90000"/>
              </a:lnSpc>
            </a:pPr>
            <a:r>
              <a:rPr lang="en-US" sz="1400" b="1" dirty="0" err="1" smtClean="0">
                <a:solidFill>
                  <a:schemeClr val="bg1">
                    <a:lumMod val="75000"/>
                  </a:schemeClr>
                </a:solidFill>
              </a:rPr>
              <a:t>SStables</a:t>
            </a:r>
            <a:endParaRPr lang="en-US" sz="1400" b="1" dirty="0" smtClean="0">
              <a:solidFill>
                <a:schemeClr val="bg1">
                  <a:lumMod val="75000"/>
                </a:schemeClr>
              </a:solidFill>
            </a:endParaRPr>
          </a:p>
          <a:p>
            <a:pPr>
              <a:lnSpc>
                <a:spcPct val="90000"/>
              </a:lnSpc>
            </a:pPr>
            <a:r>
              <a:rPr lang="en-US" sz="1400" b="1" dirty="0" smtClean="0">
                <a:solidFill>
                  <a:schemeClr val="bg1">
                    <a:lumMod val="75000"/>
                  </a:schemeClr>
                </a:solidFill>
              </a:rPr>
              <a:t>Commit Log</a:t>
            </a:r>
            <a:endParaRPr lang="en-US" sz="1400" b="1" dirty="0">
              <a:solidFill>
                <a:schemeClr val="bg1">
                  <a:lumMod val="75000"/>
                </a:schemeClr>
              </a:solidFill>
            </a:endParaRPr>
          </a:p>
        </p:txBody>
      </p:sp>
    </p:spTree>
    <p:extLst>
      <p:ext uri="{BB962C8B-B14F-4D97-AF65-F5344CB8AC3E}">
        <p14:creationId xmlns:p14="http://schemas.microsoft.com/office/powerpoint/2010/main" val="41484563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9</a:t>
            </a:fld>
            <a:endParaRPr lang="en-US"/>
          </a:p>
        </p:txBody>
      </p:sp>
      <p:sp>
        <p:nvSpPr>
          <p:cNvPr id="15" name="Content Placeholder 14"/>
          <p:cNvSpPr>
            <a:spLocks noGrp="1"/>
          </p:cNvSpPr>
          <p:nvPr>
            <p:ph sz="quarter" idx="1"/>
          </p:nvPr>
        </p:nvSpPr>
        <p:spPr>
          <a:xfrm>
            <a:off x="501112" y="1555079"/>
            <a:ext cx="4658692" cy="2503767"/>
          </a:xfrm>
        </p:spPr>
        <p:txBody>
          <a:bodyPr>
            <a:normAutofit/>
          </a:bodyPr>
          <a:lstStyle/>
          <a:p>
            <a:r>
              <a:rPr lang="en-US" sz="2400" dirty="0" smtClean="0">
                <a:latin typeface="Helvetica Neue"/>
                <a:cs typeface="Helvetica Neue"/>
              </a:rPr>
              <a:t>Nodes in a peer</a:t>
            </a:r>
            <a:r>
              <a:rPr lang="en-US" sz="2400" dirty="0">
                <a:latin typeface="Helvetica Neue"/>
                <a:cs typeface="Helvetica Neue"/>
              </a:rPr>
              <a:t>-to-peer </a:t>
            </a:r>
            <a:r>
              <a:rPr lang="en-US" sz="2400" dirty="0" smtClean="0">
                <a:latin typeface="Helvetica Neue"/>
                <a:cs typeface="Helvetica Neue"/>
              </a:rPr>
              <a:t>cluster</a:t>
            </a:r>
          </a:p>
          <a:p>
            <a:r>
              <a:rPr lang="en-US" sz="2400" dirty="0" smtClean="0">
                <a:latin typeface="Helvetica Neue"/>
                <a:cs typeface="Helvetica Neue"/>
              </a:rPr>
              <a:t>Replicated distributed data</a:t>
            </a:r>
          </a:p>
          <a:p>
            <a:endParaRPr lang="en-US" sz="2400" dirty="0" smtClean="0">
              <a:latin typeface="Helvetica Neue"/>
              <a:cs typeface="Helvetica Neue"/>
            </a:endParaRPr>
          </a:p>
          <a:p>
            <a:r>
              <a:rPr lang="en-US" sz="2400" dirty="0" smtClean="0">
                <a:latin typeface="Helvetica Neue"/>
                <a:cs typeface="Helvetica Neue"/>
              </a:rPr>
              <a:t>Tables, Rows, Columns</a:t>
            </a:r>
            <a:endParaRPr lang="en-US" sz="2400" dirty="0">
              <a:latin typeface="Helvetica Neue"/>
              <a:cs typeface="Helvetica Neue"/>
            </a:endParaRPr>
          </a:p>
          <a:p>
            <a:r>
              <a:rPr lang="en-US" sz="2400" dirty="0" smtClean="0">
                <a:latin typeface="Helvetica Neue"/>
                <a:cs typeface="Helvetica Neue"/>
              </a:rPr>
              <a:t>CQL query language</a:t>
            </a:r>
          </a:p>
        </p:txBody>
      </p:sp>
      <p:sp>
        <p:nvSpPr>
          <p:cNvPr id="5" name="Content Placeholder 4"/>
          <p:cNvSpPr txBox="1">
            <a:spLocks/>
          </p:cNvSpPr>
          <p:nvPr/>
        </p:nvSpPr>
        <p:spPr>
          <a:xfrm>
            <a:off x="381000" y="914400"/>
            <a:ext cx="8356600" cy="3703320"/>
          </a:xfrm>
          <a:prstGeom prst="rect">
            <a:avLst/>
          </a:prstGeom>
        </p:spPr>
        <p:txBody>
          <a:bodyPr lIns="91435" tIns="45718" rIns="91435" bIns="45718">
            <a:norm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Georgia"/>
                <a:ea typeface="+mn-ea"/>
                <a:cs typeface="Georgi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Georgia"/>
                <a:ea typeface="+mn-ea"/>
                <a:cs typeface="Georgi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Georgia"/>
                <a:ea typeface="+mn-ea"/>
                <a:cs typeface="Georgi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Georgia"/>
                <a:ea typeface="+mn-ea"/>
                <a:cs typeface="Georgi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Georgia"/>
                <a:ea typeface="+mn-ea"/>
                <a:cs typeface="Georgi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lang="en-US" dirty="0"/>
          </a:p>
        </p:txBody>
      </p:sp>
      <p:grpSp>
        <p:nvGrpSpPr>
          <p:cNvPr id="16" name="Group 15"/>
          <p:cNvGrpSpPr/>
          <p:nvPr/>
        </p:nvGrpSpPr>
        <p:grpSpPr>
          <a:xfrm>
            <a:off x="4660117" y="1346038"/>
            <a:ext cx="3509715" cy="3310629"/>
            <a:chOff x="3783859" y="2766594"/>
            <a:chExt cx="1575883" cy="1489719"/>
          </a:xfrm>
        </p:grpSpPr>
        <p:sp>
          <p:nvSpPr>
            <p:cNvPr id="17" name="Oval 16"/>
            <p:cNvSpPr/>
            <p:nvPr/>
          </p:nvSpPr>
          <p:spPr>
            <a:xfrm>
              <a:off x="3969255" y="2956611"/>
              <a:ext cx="1243585" cy="1241200"/>
            </a:xfrm>
            <a:prstGeom prst="ellipse">
              <a:avLst/>
            </a:prstGeom>
            <a:noFill/>
            <a:ln w="254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cap="all" spc="600" dirty="0">
                  <a:solidFill>
                    <a:schemeClr val="bg1">
                      <a:lumMod val="50000"/>
                    </a:schemeClr>
                  </a:solidFill>
                  <a:latin typeface="Helvetica"/>
                  <a:cs typeface="Helvetica"/>
                </a:rPr>
                <a:t> </a:t>
              </a:r>
            </a:p>
          </p:txBody>
        </p:sp>
        <p:sp>
          <p:nvSpPr>
            <p:cNvPr id="18" name="Flowchart: Connector 13"/>
            <p:cNvSpPr/>
            <p:nvPr/>
          </p:nvSpPr>
          <p:spPr>
            <a:xfrm>
              <a:off x="4400211" y="2766594"/>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3"/>
            <p:cNvSpPr/>
            <p:nvPr/>
          </p:nvSpPr>
          <p:spPr>
            <a:xfrm>
              <a:off x="4993982" y="3221935"/>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3"/>
            <p:cNvSpPr/>
            <p:nvPr/>
          </p:nvSpPr>
          <p:spPr>
            <a:xfrm>
              <a:off x="4031644" y="3897039"/>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13"/>
            <p:cNvSpPr/>
            <p:nvPr/>
          </p:nvSpPr>
          <p:spPr>
            <a:xfrm>
              <a:off x="3783859" y="3229801"/>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13"/>
            <p:cNvSpPr/>
            <p:nvPr/>
          </p:nvSpPr>
          <p:spPr>
            <a:xfrm>
              <a:off x="4768777" y="3897036"/>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Multiply 13"/>
          <p:cNvSpPr/>
          <p:nvPr/>
        </p:nvSpPr>
        <p:spPr>
          <a:xfrm>
            <a:off x="6608202" y="3791184"/>
            <a:ext cx="1335852" cy="988468"/>
          </a:xfrm>
          <a:prstGeom prst="mathMultiply">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lang="en-US"/>
          </a:p>
        </p:txBody>
      </p:sp>
      <p:sp>
        <p:nvSpPr>
          <p:cNvPr id="24" name="Oval 23"/>
          <p:cNvSpPr/>
          <p:nvPr/>
        </p:nvSpPr>
        <p:spPr>
          <a:xfrm>
            <a:off x="5239847" y="3894667"/>
            <a:ext cx="738057" cy="711807"/>
          </a:xfrm>
          <a:prstGeom prst="ellipse">
            <a:avLst/>
          </a:prstGeom>
          <a:noFill/>
          <a:ln w="152400" cap="flat" cmpd="sng" algn="ctr">
            <a:solidFill>
              <a:srgbClr val="27C70E"/>
            </a:solidFill>
            <a:prstDash val="solid"/>
            <a:round/>
            <a:headEnd type="none" w="med" len="med"/>
            <a:tailEnd type="none" w="med" len="med"/>
          </a:ln>
          <a:effectLst>
            <a:outerShdw blurRad="50800" dist="38100" dir="2700000" algn="tl" rotWithShape="0">
              <a:srgbClr val="000000">
                <a:alpha val="43000"/>
              </a:srgbClr>
            </a:outerShdw>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lang="en-US" sz="4000" b="1" cap="all" spc="600" dirty="0">
              <a:solidFill>
                <a:schemeClr val="bg1">
                  <a:lumMod val="50000"/>
                </a:schemeClr>
              </a:solidFill>
              <a:latin typeface="Helvetica"/>
              <a:cs typeface="Helvetica"/>
            </a:endParaRPr>
          </a:p>
        </p:txBody>
      </p:sp>
      <p:sp>
        <p:nvSpPr>
          <p:cNvPr id="25" name="TextBox 24"/>
          <p:cNvSpPr txBox="1"/>
          <p:nvPr/>
        </p:nvSpPr>
        <p:spPr>
          <a:xfrm>
            <a:off x="5293917" y="3847628"/>
            <a:ext cx="636951" cy="769437"/>
          </a:xfrm>
          <a:prstGeom prst="rect">
            <a:avLst/>
          </a:prstGeom>
          <a:noFill/>
          <a:effectLst>
            <a:outerShdw blurRad="50800" dist="38100" dir="2700000" algn="tl" rotWithShape="0">
              <a:srgbClr val="000000">
                <a:alpha val="43000"/>
              </a:srgbClr>
            </a:outerShdw>
          </a:effectLst>
        </p:spPr>
        <p:txBody>
          <a:bodyPr wrap="square" lIns="91435" tIns="45718" rIns="91435" bIns="45718" rtlCol="0">
            <a:spAutoFit/>
          </a:bodyPr>
          <a:lstStyle/>
          <a:p>
            <a:r>
              <a:rPr lang="en-US" sz="4400" dirty="0">
                <a:solidFill>
                  <a:srgbClr val="27C70E"/>
                </a:solidFill>
                <a:latin typeface="Zapf Dingbats"/>
                <a:ea typeface="Zapf Dingbats"/>
                <a:cs typeface="Zapf Dingbats"/>
                <a:sym typeface="Zapf Dingbats"/>
              </a:rPr>
              <a:t>✔</a:t>
            </a:r>
            <a:endParaRPr lang="en-US" sz="4400" dirty="0">
              <a:solidFill>
                <a:srgbClr val="27C70E"/>
              </a:solidFill>
            </a:endParaRPr>
          </a:p>
        </p:txBody>
      </p:sp>
      <p:cxnSp>
        <p:nvCxnSpPr>
          <p:cNvPr id="23" name="Straight Arrow Connector 22"/>
          <p:cNvCxnSpPr>
            <a:stCxn id="18" idx="0"/>
          </p:cNvCxnSpPr>
          <p:nvPr/>
        </p:nvCxnSpPr>
        <p:spPr>
          <a:xfrm flipH="1" flipV="1">
            <a:off x="6438869" y="686741"/>
            <a:ext cx="1251" cy="659297"/>
          </a:xfrm>
          <a:prstGeom prst="straightConnector1">
            <a:avLst/>
          </a:prstGeom>
          <a:ln w="38100">
            <a:solidFill>
              <a:srgbClr val="B65B32"/>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7" name="Content Placeholder 14"/>
          <p:cNvSpPr>
            <a:spLocks noGrp="1"/>
          </p:cNvSpPr>
          <p:nvPr>
            <p:ph sz="quarter" idx="1"/>
          </p:nvPr>
        </p:nvSpPr>
        <p:spPr>
          <a:xfrm>
            <a:off x="6655771" y="909476"/>
            <a:ext cx="2091864" cy="213804"/>
          </a:xfrm>
        </p:spPr>
        <p:txBody>
          <a:bodyPr>
            <a:normAutofit fontScale="92500" lnSpcReduction="10000"/>
          </a:bodyPr>
          <a:lstStyle/>
          <a:p>
            <a:r>
              <a:rPr lang="en-US" sz="1600" dirty="0">
                <a:solidFill>
                  <a:srgbClr val="217B99"/>
                </a:solidFill>
              </a:rPr>
              <a:t>read or </a:t>
            </a:r>
            <a:r>
              <a:rPr lang="en-US" sz="1600" dirty="0" smtClean="0">
                <a:solidFill>
                  <a:srgbClr val="217B99"/>
                </a:solidFill>
              </a:rPr>
              <a:t>write data</a:t>
            </a:r>
            <a:endParaRPr lang="en-US" sz="1600" dirty="0">
              <a:solidFill>
                <a:srgbClr val="217B99"/>
              </a:solidFill>
            </a:endParaRPr>
          </a:p>
        </p:txBody>
      </p:sp>
      <p:sp>
        <p:nvSpPr>
          <p:cNvPr id="32" name="Freeform 31"/>
          <p:cNvSpPr/>
          <p:nvPr/>
        </p:nvSpPr>
        <p:spPr>
          <a:xfrm>
            <a:off x="6419381" y="2150052"/>
            <a:ext cx="734451" cy="1612911"/>
          </a:xfrm>
          <a:custGeom>
            <a:avLst/>
            <a:gdLst>
              <a:gd name="connsiteX0" fmla="*/ 0 w 913088"/>
              <a:gd name="connsiteY0" fmla="*/ 0 h 2025780"/>
              <a:gd name="connsiteX1" fmla="*/ 661202 w 913088"/>
              <a:gd name="connsiteY1" fmla="*/ 850198 h 2025780"/>
              <a:gd name="connsiteX2" fmla="*/ 913088 w 913088"/>
              <a:gd name="connsiteY2" fmla="*/ 2025780 h 2025780"/>
              <a:gd name="connsiteX3" fmla="*/ 913088 w 913088"/>
              <a:gd name="connsiteY3" fmla="*/ 2025780 h 2025780"/>
            </a:gdLst>
            <a:ahLst/>
            <a:cxnLst>
              <a:cxn ang="0">
                <a:pos x="connsiteX0" y="connsiteY0"/>
              </a:cxn>
              <a:cxn ang="0">
                <a:pos x="connsiteX1" y="connsiteY1"/>
              </a:cxn>
              <a:cxn ang="0">
                <a:pos x="connsiteX2" y="connsiteY2"/>
              </a:cxn>
              <a:cxn ang="0">
                <a:pos x="connsiteX3" y="connsiteY3"/>
              </a:cxn>
            </a:cxnLst>
            <a:rect l="l" t="t" r="r" b="b"/>
            <a:pathLst>
              <a:path w="913088" h="2025780">
                <a:moveTo>
                  <a:pt x="0" y="0"/>
                </a:moveTo>
                <a:cubicBezTo>
                  <a:pt x="254510" y="256284"/>
                  <a:pt x="509021" y="512568"/>
                  <a:pt x="661202" y="850198"/>
                </a:cubicBezTo>
                <a:cubicBezTo>
                  <a:pt x="813383" y="1187828"/>
                  <a:pt x="913088" y="2025780"/>
                  <a:pt x="913088" y="2025780"/>
                </a:cubicBezTo>
                <a:lnTo>
                  <a:pt x="913088" y="2025780"/>
                </a:lnTo>
              </a:path>
            </a:pathLst>
          </a:custGeom>
          <a:ln w="38100">
            <a:solidFill>
              <a:srgbClr val="FF0000"/>
            </a:solidFill>
            <a:prstDash val="sysDot"/>
            <a:headEnd type="arrow"/>
            <a:tailEnd type="arrow"/>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a:p>
        </p:txBody>
      </p:sp>
      <p:sp>
        <p:nvSpPr>
          <p:cNvPr id="33" name="Freeform 32"/>
          <p:cNvSpPr/>
          <p:nvPr/>
        </p:nvSpPr>
        <p:spPr>
          <a:xfrm>
            <a:off x="5676869" y="2157924"/>
            <a:ext cx="721523" cy="1605039"/>
          </a:xfrm>
          <a:custGeom>
            <a:avLst/>
            <a:gdLst>
              <a:gd name="connsiteX0" fmla="*/ 902593 w 902593"/>
              <a:gd name="connsiteY0" fmla="*/ 0 h 1857839"/>
              <a:gd name="connsiteX1" fmla="*/ 220400 w 902593"/>
              <a:gd name="connsiteY1" fmla="*/ 892183 h 1857839"/>
              <a:gd name="connsiteX2" fmla="*/ 0 w 902593"/>
              <a:gd name="connsiteY2" fmla="*/ 1857839 h 1857839"/>
              <a:gd name="connsiteX3" fmla="*/ 0 w 902593"/>
              <a:gd name="connsiteY3" fmla="*/ 1857839 h 1857839"/>
            </a:gdLst>
            <a:ahLst/>
            <a:cxnLst>
              <a:cxn ang="0">
                <a:pos x="connsiteX0" y="connsiteY0"/>
              </a:cxn>
              <a:cxn ang="0">
                <a:pos x="connsiteX1" y="connsiteY1"/>
              </a:cxn>
              <a:cxn ang="0">
                <a:pos x="connsiteX2" y="connsiteY2"/>
              </a:cxn>
              <a:cxn ang="0">
                <a:pos x="connsiteX3" y="connsiteY3"/>
              </a:cxn>
            </a:cxnLst>
            <a:rect l="l" t="t" r="r" b="b"/>
            <a:pathLst>
              <a:path w="902593" h="1857839">
                <a:moveTo>
                  <a:pt x="902593" y="0"/>
                </a:moveTo>
                <a:cubicBezTo>
                  <a:pt x="636712" y="291271"/>
                  <a:pt x="370832" y="582543"/>
                  <a:pt x="220400" y="892183"/>
                </a:cubicBezTo>
                <a:cubicBezTo>
                  <a:pt x="69968" y="1201823"/>
                  <a:pt x="0" y="1857839"/>
                  <a:pt x="0" y="1857839"/>
                </a:cubicBezTo>
                <a:lnTo>
                  <a:pt x="0" y="1857839"/>
                </a:lnTo>
              </a:path>
            </a:pathLst>
          </a:custGeom>
          <a:ln w="38100">
            <a:solidFill>
              <a:srgbClr val="19C90B"/>
            </a:solidFill>
            <a:headEnd type="arrow"/>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a:p>
        </p:txBody>
      </p:sp>
      <p:sp>
        <p:nvSpPr>
          <p:cNvPr id="26" name="Title 1"/>
          <p:cNvSpPr>
            <a:spLocks noGrp="1"/>
          </p:cNvSpPr>
          <p:nvPr>
            <p:ph type="title"/>
          </p:nvPr>
        </p:nvSpPr>
        <p:spPr>
          <a:xfrm>
            <a:off x="381000" y="200026"/>
            <a:ext cx="7544153" cy="492443"/>
          </a:xfrm>
        </p:spPr>
        <p:txBody>
          <a:bodyPr vert="horz" lIns="0" tIns="0" rIns="91435" bIns="0" anchor="t" anchorCtr="0">
            <a:spAutoFit/>
          </a:bodyPr>
          <a:lstStyle/>
          <a:p>
            <a:r>
              <a:rPr lang="en-US" dirty="0" smtClean="0"/>
              <a:t>DataStax Enterprise Cassandra</a:t>
            </a:r>
            <a:endParaRPr lang="en-US" dirty="0"/>
          </a:p>
        </p:txBody>
      </p:sp>
    </p:spTree>
    <p:extLst>
      <p:ext uri="{BB962C8B-B14F-4D97-AF65-F5344CB8AC3E}">
        <p14:creationId xmlns:p14="http://schemas.microsoft.com/office/powerpoint/2010/main" val="3997580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animBg="1"/>
      <p:bldP spid="25" grpId="0"/>
      <p:bldP spid="27" grpId="0" build="p"/>
      <p:bldP spid="32" grpId="0" animBg="1"/>
      <p:bldP spid="33"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1">
      <a:dk1>
        <a:sysClr val="windowText" lastClr="000000"/>
      </a:dk1>
      <a:lt1>
        <a:sysClr val="window" lastClr="FFFFFF"/>
      </a:lt1>
      <a:dk2>
        <a:srgbClr val="464653"/>
      </a:dk2>
      <a:lt2>
        <a:srgbClr val="DDE9EC"/>
      </a:lt2>
      <a:accent1>
        <a:srgbClr val="CB6015"/>
      </a:accent1>
      <a:accent2>
        <a:srgbClr val="007B98"/>
      </a:accent2>
      <a:accent3>
        <a:srgbClr val="DDAE54"/>
      </a:accent3>
      <a:accent4>
        <a:srgbClr val="4B3C37"/>
      </a:accent4>
      <a:accent5>
        <a:srgbClr val="148C73"/>
      </a:accent5>
      <a:accent6>
        <a:srgbClr val="A189AD"/>
      </a:accent6>
      <a:hlink>
        <a:srgbClr val="F9F9F7"/>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Origin.thmx</Template>
  <TotalTime>57625</TotalTime>
  <Words>4161</Words>
  <Application>Microsoft Macintosh PowerPoint</Application>
  <PresentationFormat>Présentation à l'écran (16:9)</PresentationFormat>
  <Paragraphs>1136</Paragraphs>
  <Slides>78</Slides>
  <Notes>36</Notes>
  <HiddenSlides>7</HiddenSlides>
  <MMClips>0</MMClips>
  <ScaleCrop>false</ScaleCrop>
  <HeadingPairs>
    <vt:vector size="6" baseType="variant">
      <vt:variant>
        <vt:lpstr>Polices utilisées</vt:lpstr>
      </vt:variant>
      <vt:variant>
        <vt:i4>24</vt:i4>
      </vt:variant>
      <vt:variant>
        <vt:lpstr>Thème</vt:lpstr>
      </vt:variant>
      <vt:variant>
        <vt:i4>1</vt:i4>
      </vt:variant>
      <vt:variant>
        <vt:lpstr>Titres des diapositives</vt:lpstr>
      </vt:variant>
      <vt:variant>
        <vt:i4>78</vt:i4>
      </vt:variant>
    </vt:vector>
  </HeadingPairs>
  <TitlesOfParts>
    <vt:vector size="103" baseType="lpstr">
      <vt:lpstr> Roboto Light</vt:lpstr>
      <vt:lpstr>Courier</vt:lpstr>
      <vt:lpstr>DejaVu Sans</vt:lpstr>
      <vt:lpstr>DejaVu Sans Mono</vt:lpstr>
      <vt:lpstr>Georgia</vt:lpstr>
      <vt:lpstr>Gill Sans</vt:lpstr>
      <vt:lpstr>Gill Sans MT</vt:lpstr>
      <vt:lpstr>Helvetica Neue Light</vt:lpstr>
      <vt:lpstr>Helvetica Neue Thin</vt:lpstr>
      <vt:lpstr>Lohit Hindi</vt:lpstr>
      <vt:lpstr>Monaco</vt:lpstr>
      <vt:lpstr>ＭＳ Ｐゴシック</vt:lpstr>
      <vt:lpstr>Wingdings 3</vt:lpstr>
      <vt:lpstr>Zapf Dingbats</vt:lpstr>
      <vt:lpstr>宋体</vt:lpstr>
      <vt:lpstr>Arial</vt:lpstr>
      <vt:lpstr>Calibri</vt:lpstr>
      <vt:lpstr>Consolas</vt:lpstr>
      <vt:lpstr>Courier New</vt:lpstr>
      <vt:lpstr>Helvetica</vt:lpstr>
      <vt:lpstr>Helvetica Neue</vt:lpstr>
      <vt:lpstr>Roboto Light</vt:lpstr>
      <vt:lpstr>Times New Roman</vt:lpstr>
      <vt:lpstr>Wingdings</vt:lpstr>
      <vt:lpstr>Origin</vt:lpstr>
      <vt:lpstr>SE Preparation</vt:lpstr>
      <vt:lpstr>Content and Session Time</vt:lpstr>
      <vt:lpstr>Hands On DataStax Enterprise</vt:lpstr>
      <vt:lpstr>Today’s Agenda</vt:lpstr>
      <vt:lpstr>Hands On Setup</vt:lpstr>
      <vt:lpstr>Hands On Setup</vt:lpstr>
      <vt:lpstr>DataStax Enterprise</vt:lpstr>
      <vt:lpstr>How do we handle massive transactional data and never go down? </vt:lpstr>
      <vt:lpstr>DataStax Enterprise Cassandra</vt:lpstr>
      <vt:lpstr>DataStax Enterprise Search</vt:lpstr>
      <vt:lpstr>DataStax Enterprise Analytics</vt:lpstr>
      <vt:lpstr>Integrated Multi-Model Platform </vt:lpstr>
      <vt:lpstr>Tooling and Services</vt:lpstr>
      <vt:lpstr>Why do our customers choose DSE?</vt:lpstr>
      <vt:lpstr>Why do our customers choose DSE?</vt:lpstr>
      <vt:lpstr>DSE is Unique</vt:lpstr>
      <vt:lpstr>DataStax Use Cases</vt:lpstr>
      <vt:lpstr>Two Massive Trends</vt:lpstr>
      <vt:lpstr>Architecture of a Cloud Application</vt:lpstr>
      <vt:lpstr>Architecture of a Cloud Application</vt:lpstr>
      <vt:lpstr>Architecture of a Cloud Application</vt:lpstr>
      <vt:lpstr>Architecture of a Cloud Application</vt:lpstr>
      <vt:lpstr>Hands on DSE Cassandra</vt:lpstr>
      <vt:lpstr>Hands On Cassandra Data Model</vt:lpstr>
      <vt:lpstr>The Secret Sauce: PRIMARY KEY</vt:lpstr>
      <vt:lpstr>No Clustering Columns</vt:lpstr>
      <vt:lpstr>Compound Partition Key</vt:lpstr>
      <vt:lpstr>Clustering Columns Create Wide Rows</vt:lpstr>
      <vt:lpstr>Nested Clustering Columns</vt:lpstr>
      <vt:lpstr>C* Data Modeling: Same But Different</vt:lpstr>
      <vt:lpstr>Basic Approach To C* Data Modeling</vt:lpstr>
      <vt:lpstr>Hands On Cassandra Primary Keys</vt:lpstr>
      <vt:lpstr>Always On</vt:lpstr>
      <vt:lpstr>Best in Class Replication</vt:lpstr>
      <vt:lpstr>Cassandra Reference Architecture</vt:lpstr>
      <vt:lpstr>Cassandra Architecture Demo</vt:lpstr>
      <vt:lpstr>C* Architecture</vt:lpstr>
      <vt:lpstr>Présentation PowerPoint</vt:lpstr>
      <vt:lpstr>What’s Stored With Each Column?</vt:lpstr>
      <vt:lpstr>Write/Read Path</vt:lpstr>
      <vt:lpstr>Compaction</vt:lpstr>
      <vt:lpstr>Consistency</vt:lpstr>
      <vt:lpstr>Hands on Cassandra Consistency</vt:lpstr>
      <vt:lpstr>DSE Search</vt:lpstr>
      <vt:lpstr>Open Source Search Reference Architecture</vt:lpstr>
      <vt:lpstr>DSE Search Reference Architecture</vt:lpstr>
      <vt:lpstr>DSE Search Node</vt:lpstr>
      <vt:lpstr>Présentation PowerPoint</vt:lpstr>
      <vt:lpstr>Présentation PowerPoint</vt:lpstr>
      <vt:lpstr>Présentation PowerPoint</vt:lpstr>
      <vt:lpstr>Présentation PowerPoint</vt:lpstr>
      <vt:lpstr>Présentation PowerPoint</vt:lpstr>
      <vt:lpstr>DSE Analytics</vt:lpstr>
      <vt:lpstr>DSE Analytics Reference Architecture</vt:lpstr>
      <vt:lpstr>DSE Analytics Node</vt:lpstr>
      <vt:lpstr>Présentation PowerPoint</vt:lpstr>
      <vt:lpstr>Présentation PowerPoint</vt:lpstr>
      <vt:lpstr>Présentation PowerPoint</vt:lpstr>
      <vt:lpstr>Présentation PowerPoint</vt:lpstr>
      <vt:lpstr>Présentation PowerPoint</vt:lpstr>
      <vt:lpstr>Présentation PowerPoint</vt:lpstr>
      <vt:lpstr>DSE Streaming Reference Architecture</vt:lpstr>
      <vt:lpstr>Getting Started With DSE Ops</vt:lpstr>
      <vt:lpstr>Getting Started: Pro-Tips</vt:lpstr>
      <vt:lpstr>Getting Started: Pro-Tips</vt:lpstr>
      <vt:lpstr>Getting Started: Pro-Tips</vt:lpstr>
      <vt:lpstr>Getting Started: Pro-Tips</vt:lpstr>
      <vt:lpstr>Getting Started: Pro-Tips</vt:lpstr>
      <vt:lpstr>Getting Started: Pro-Tips</vt:lpstr>
      <vt:lpstr>DSE Performance Basics</vt:lpstr>
      <vt:lpstr>Take DataStax Ops Training. It’s Free.</vt:lpstr>
      <vt:lpstr> Cloud App Reference Architecture</vt:lpstr>
      <vt:lpstr>Architecture of a Cloud Application</vt:lpstr>
      <vt:lpstr>Why DSE Instead of Open Source?</vt:lpstr>
      <vt:lpstr>Next Steps</vt:lpstr>
      <vt:lpstr>What Next?</vt:lpstr>
      <vt:lpstr>Hands On DataStax Enterprise</vt:lpstr>
      <vt:lpstr>Fillers if extra time</vt:lpstr>
    </vt:vector>
  </TitlesOfParts>
  <Company>Starno.com</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IAC</dc:title>
  <dc:creator>arno</dc:creator>
  <cp:lastModifiedBy>Vincent Poncet</cp:lastModifiedBy>
  <cp:revision>1711</cp:revision>
  <cp:lastPrinted>2014-04-15T21:40:42Z</cp:lastPrinted>
  <dcterms:created xsi:type="dcterms:W3CDTF">2014-02-06T18:06:16Z</dcterms:created>
  <dcterms:modified xsi:type="dcterms:W3CDTF">2016-06-09T17:33:46Z</dcterms:modified>
</cp:coreProperties>
</file>